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256" r:id="rId5"/>
    <p:sldId id="283" r:id="rId6"/>
    <p:sldId id="258" r:id="rId7"/>
    <p:sldId id="259" r:id="rId8"/>
    <p:sldId id="294" r:id="rId9"/>
    <p:sldId id="295" r:id="rId10"/>
    <p:sldId id="296" r:id="rId11"/>
    <p:sldId id="263" r:id="rId12"/>
    <p:sldId id="269" r:id="rId13"/>
    <p:sldId id="270" r:id="rId14"/>
    <p:sldId id="273" r:id="rId15"/>
    <p:sldId id="274" r:id="rId16"/>
    <p:sldId id="275" r:id="rId17"/>
    <p:sldId id="276" r:id="rId18"/>
    <p:sldId id="27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7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lie Miller" userId="ee029509-d4e7-4295-b72a-64ae78e41393" providerId="ADAL" clId="{A9CDBE61-A1DD-491D-91F8-30F2ED0C5667}"/>
    <pc:docChg chg="undo custSel addSld delSld">
      <pc:chgData name="Ellie Miller" userId="ee029509-d4e7-4295-b72a-64ae78e41393" providerId="ADAL" clId="{A9CDBE61-A1DD-491D-91F8-30F2ED0C5667}" dt="2025-03-26T09:44:34.693" v="13" actId="47"/>
      <pc:docMkLst>
        <pc:docMk/>
      </pc:docMkLst>
      <pc:sldChg chg="del">
        <pc:chgData name="Ellie Miller" userId="ee029509-d4e7-4295-b72a-64ae78e41393" providerId="ADAL" clId="{A9CDBE61-A1DD-491D-91F8-30F2ED0C5667}" dt="2025-03-26T09:44:03.997" v="0" actId="47"/>
        <pc:sldMkLst>
          <pc:docMk/>
          <pc:sldMk cId="1115047344" sldId="257"/>
        </pc:sldMkLst>
      </pc:sldChg>
      <pc:sldChg chg="add del">
        <pc:chgData name="Ellie Miller" userId="ee029509-d4e7-4295-b72a-64ae78e41393" providerId="ADAL" clId="{A9CDBE61-A1DD-491D-91F8-30F2ED0C5667}" dt="2025-03-26T09:44:17.624" v="8" actId="47"/>
        <pc:sldMkLst>
          <pc:docMk/>
          <pc:sldMk cId="3322510060" sldId="260"/>
        </pc:sldMkLst>
      </pc:sldChg>
      <pc:sldChg chg="add del">
        <pc:chgData name="Ellie Miller" userId="ee029509-d4e7-4295-b72a-64ae78e41393" providerId="ADAL" clId="{A9CDBE61-A1DD-491D-91F8-30F2ED0C5667}" dt="2025-03-26T09:44:14.578" v="7" actId="47"/>
        <pc:sldMkLst>
          <pc:docMk/>
          <pc:sldMk cId="2017671873" sldId="261"/>
        </pc:sldMkLst>
      </pc:sldChg>
      <pc:sldChg chg="add del">
        <pc:chgData name="Ellie Miller" userId="ee029509-d4e7-4295-b72a-64ae78e41393" providerId="ADAL" clId="{A9CDBE61-A1DD-491D-91F8-30F2ED0C5667}" dt="2025-03-26T09:44:18.296" v="9" actId="47"/>
        <pc:sldMkLst>
          <pc:docMk/>
          <pc:sldMk cId="1690897290" sldId="262"/>
        </pc:sldMkLst>
      </pc:sldChg>
      <pc:sldChg chg="del">
        <pc:chgData name="Ellie Miller" userId="ee029509-d4e7-4295-b72a-64ae78e41393" providerId="ADAL" clId="{A9CDBE61-A1DD-491D-91F8-30F2ED0C5667}" dt="2025-03-26T09:44:27.361" v="10" actId="47"/>
        <pc:sldMkLst>
          <pc:docMk/>
          <pc:sldMk cId="237500741" sldId="268"/>
        </pc:sldMkLst>
      </pc:sldChg>
      <pc:sldChg chg="del">
        <pc:chgData name="Ellie Miller" userId="ee029509-d4e7-4295-b72a-64ae78e41393" providerId="ADAL" clId="{A9CDBE61-A1DD-491D-91F8-30F2ED0C5667}" dt="2025-03-26T09:44:29.364" v="11" actId="47"/>
        <pc:sldMkLst>
          <pc:docMk/>
          <pc:sldMk cId="1171699361" sldId="271"/>
        </pc:sldMkLst>
      </pc:sldChg>
      <pc:sldChg chg="del">
        <pc:chgData name="Ellie Miller" userId="ee029509-d4e7-4295-b72a-64ae78e41393" providerId="ADAL" clId="{A9CDBE61-A1DD-491D-91F8-30F2ED0C5667}" dt="2025-03-26T09:44:31.367" v="12" actId="47"/>
        <pc:sldMkLst>
          <pc:docMk/>
          <pc:sldMk cId="3012359519" sldId="272"/>
        </pc:sldMkLst>
      </pc:sldChg>
      <pc:sldChg chg="del">
        <pc:chgData name="Ellie Miller" userId="ee029509-d4e7-4295-b72a-64ae78e41393" providerId="ADAL" clId="{A9CDBE61-A1DD-491D-91F8-30F2ED0C5667}" dt="2025-03-26T09:44:34.693" v="13" actId="47"/>
        <pc:sldMkLst>
          <pc:docMk/>
          <pc:sldMk cId="2891247020" sldId="27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2F77A4-B62C-4F6C-B252-769BDF3408CA}" type="datetimeFigureOut">
              <a:rPr lang="en-GB" smtClean="0"/>
              <a:t>26/03/2025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C9A213-506E-4BC3-B487-3A52A579FC89}" type="slidenum">
              <a:rPr lang="en-GB" smtClean="0"/>
              <a:t>‹#›</a:t>
            </a:fld>
            <a:endParaRPr lang="en-GB"/>
          </a:p>
        </p:txBody>
      </p:sp>
    </p:spTree>
    <p:extLst>
      <p:ext uri="{BB962C8B-B14F-4D97-AF65-F5344CB8AC3E}">
        <p14:creationId xmlns:p14="http://schemas.microsoft.com/office/powerpoint/2010/main" val="575531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kern="100">
                <a:effectLst/>
                <a:latin typeface="Arial" panose="020B0604020202020204" pitchFamily="34" charset="0"/>
                <a:ea typeface="Aptos" panose="020B0004020202020204" pitchFamily="34" charset="0"/>
                <a:cs typeface="Times New Roman" panose="02020603050405020304" pitchFamily="18" charset="0"/>
              </a:rPr>
              <a:t>​</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7EC9A213-506E-4BC3-B487-3A52A579FC89}" type="slidenum">
              <a:rPr lang="en-GB" smtClean="0"/>
              <a:t>4</a:t>
            </a:fld>
            <a:endParaRPr lang="en-GB"/>
          </a:p>
        </p:txBody>
      </p:sp>
    </p:spTree>
    <p:extLst>
      <p:ext uri="{BB962C8B-B14F-4D97-AF65-F5344CB8AC3E}">
        <p14:creationId xmlns:p14="http://schemas.microsoft.com/office/powerpoint/2010/main" val="2908920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78A31-ECE2-FFBF-FFCA-F82816401B7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2795440-0993-9EE1-14FE-8AD1AAC564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D3AE988-C6DD-F389-B684-5116E8BAF644}"/>
              </a:ext>
            </a:extLst>
          </p:cNvPr>
          <p:cNvSpPr>
            <a:spLocks noGrp="1"/>
          </p:cNvSpPr>
          <p:nvPr>
            <p:ph type="dt" sz="half" idx="10"/>
          </p:nvPr>
        </p:nvSpPr>
        <p:spPr/>
        <p:txBody>
          <a:bodyPr/>
          <a:lstStyle/>
          <a:p>
            <a:fld id="{195A6F55-2142-4205-B111-3EFEAEF23108}" type="datetimeFigureOut">
              <a:rPr lang="en-GB" smtClean="0"/>
              <a:t>26/03/2025</a:t>
            </a:fld>
            <a:endParaRPr lang="en-GB"/>
          </a:p>
        </p:txBody>
      </p:sp>
      <p:sp>
        <p:nvSpPr>
          <p:cNvPr id="5" name="Footer Placeholder 4">
            <a:extLst>
              <a:ext uri="{FF2B5EF4-FFF2-40B4-BE49-F238E27FC236}">
                <a16:creationId xmlns:a16="http://schemas.microsoft.com/office/drawing/2014/main" id="{DF21F83B-EBC2-E96F-B4F7-414A6DFFD8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A722AF-D58A-ECA9-3EFF-A00C49432292}"/>
              </a:ext>
            </a:extLst>
          </p:cNvPr>
          <p:cNvSpPr>
            <a:spLocks noGrp="1"/>
          </p:cNvSpPr>
          <p:nvPr>
            <p:ph type="sldNum" sz="quarter" idx="12"/>
          </p:nvPr>
        </p:nvSpPr>
        <p:spPr/>
        <p:txBody>
          <a:bodyPr/>
          <a:lstStyle/>
          <a:p>
            <a:fld id="{105457C7-B020-47A8-9B70-7377924185CA}" type="slidenum">
              <a:rPr lang="en-GB" smtClean="0"/>
              <a:t>‹#›</a:t>
            </a:fld>
            <a:endParaRPr lang="en-GB"/>
          </a:p>
        </p:txBody>
      </p:sp>
    </p:spTree>
    <p:extLst>
      <p:ext uri="{BB962C8B-B14F-4D97-AF65-F5344CB8AC3E}">
        <p14:creationId xmlns:p14="http://schemas.microsoft.com/office/powerpoint/2010/main" val="4203306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C5834-AFC0-97A6-8759-8096E9C5F7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1223F9-3EAC-A47F-D19B-8872472988D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BA3583-D8CD-6241-36C8-711507C3F44D}"/>
              </a:ext>
            </a:extLst>
          </p:cNvPr>
          <p:cNvSpPr>
            <a:spLocks noGrp="1"/>
          </p:cNvSpPr>
          <p:nvPr>
            <p:ph type="dt" sz="half" idx="10"/>
          </p:nvPr>
        </p:nvSpPr>
        <p:spPr/>
        <p:txBody>
          <a:bodyPr/>
          <a:lstStyle/>
          <a:p>
            <a:fld id="{195A6F55-2142-4205-B111-3EFEAEF23108}" type="datetimeFigureOut">
              <a:rPr lang="en-GB" smtClean="0"/>
              <a:t>26/03/2025</a:t>
            </a:fld>
            <a:endParaRPr lang="en-GB"/>
          </a:p>
        </p:txBody>
      </p:sp>
      <p:sp>
        <p:nvSpPr>
          <p:cNvPr id="5" name="Footer Placeholder 4">
            <a:extLst>
              <a:ext uri="{FF2B5EF4-FFF2-40B4-BE49-F238E27FC236}">
                <a16:creationId xmlns:a16="http://schemas.microsoft.com/office/drawing/2014/main" id="{0E41CFEE-6382-6CA9-85B5-02761EA45D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126EF7-89AD-BDB6-369F-E94BC30E2F43}"/>
              </a:ext>
            </a:extLst>
          </p:cNvPr>
          <p:cNvSpPr>
            <a:spLocks noGrp="1"/>
          </p:cNvSpPr>
          <p:nvPr>
            <p:ph type="sldNum" sz="quarter" idx="12"/>
          </p:nvPr>
        </p:nvSpPr>
        <p:spPr/>
        <p:txBody>
          <a:bodyPr/>
          <a:lstStyle/>
          <a:p>
            <a:fld id="{105457C7-B020-47A8-9B70-7377924185CA}" type="slidenum">
              <a:rPr lang="en-GB" smtClean="0"/>
              <a:t>‹#›</a:t>
            </a:fld>
            <a:endParaRPr lang="en-GB"/>
          </a:p>
        </p:txBody>
      </p:sp>
    </p:spTree>
    <p:extLst>
      <p:ext uri="{BB962C8B-B14F-4D97-AF65-F5344CB8AC3E}">
        <p14:creationId xmlns:p14="http://schemas.microsoft.com/office/powerpoint/2010/main" val="2154163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2F9EF-B1C8-93B6-D6E6-3E5E37CF14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EDF5F41-DB8F-D97C-DFBD-7C59632A3C3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5E9D94D-FCA1-0341-F57A-40DD51BFEC24}"/>
              </a:ext>
            </a:extLst>
          </p:cNvPr>
          <p:cNvSpPr>
            <a:spLocks noGrp="1"/>
          </p:cNvSpPr>
          <p:nvPr>
            <p:ph type="dt" sz="half" idx="10"/>
          </p:nvPr>
        </p:nvSpPr>
        <p:spPr/>
        <p:txBody>
          <a:bodyPr/>
          <a:lstStyle/>
          <a:p>
            <a:fld id="{195A6F55-2142-4205-B111-3EFEAEF23108}" type="datetimeFigureOut">
              <a:rPr lang="en-GB" smtClean="0"/>
              <a:t>26/03/2025</a:t>
            </a:fld>
            <a:endParaRPr lang="en-GB"/>
          </a:p>
        </p:txBody>
      </p:sp>
      <p:sp>
        <p:nvSpPr>
          <p:cNvPr id="5" name="Footer Placeholder 4">
            <a:extLst>
              <a:ext uri="{FF2B5EF4-FFF2-40B4-BE49-F238E27FC236}">
                <a16:creationId xmlns:a16="http://schemas.microsoft.com/office/drawing/2014/main" id="{20768D97-0BDE-05AF-4BE7-EDCBE50181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B3DA81-8E62-D661-8397-BD3488E6D471}"/>
              </a:ext>
            </a:extLst>
          </p:cNvPr>
          <p:cNvSpPr>
            <a:spLocks noGrp="1"/>
          </p:cNvSpPr>
          <p:nvPr>
            <p:ph type="sldNum" sz="quarter" idx="12"/>
          </p:nvPr>
        </p:nvSpPr>
        <p:spPr/>
        <p:txBody>
          <a:bodyPr/>
          <a:lstStyle/>
          <a:p>
            <a:fld id="{105457C7-B020-47A8-9B70-7377924185CA}" type="slidenum">
              <a:rPr lang="en-GB" smtClean="0"/>
              <a:t>‹#›</a:t>
            </a:fld>
            <a:endParaRPr lang="en-GB"/>
          </a:p>
        </p:txBody>
      </p:sp>
    </p:spTree>
    <p:extLst>
      <p:ext uri="{BB962C8B-B14F-4D97-AF65-F5344CB8AC3E}">
        <p14:creationId xmlns:p14="http://schemas.microsoft.com/office/powerpoint/2010/main" val="1286937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70B65-F9F5-57F3-F386-30ABB95716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1B6D89-BAC7-726E-2350-7AE12EF9BB9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57C53BB-1F47-E1FB-EF5E-EA78919E73F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1FCD980-82AA-B59E-327B-1C48E52B5C23}"/>
              </a:ext>
            </a:extLst>
          </p:cNvPr>
          <p:cNvSpPr>
            <a:spLocks noGrp="1"/>
          </p:cNvSpPr>
          <p:nvPr>
            <p:ph type="dt" sz="half" idx="10"/>
          </p:nvPr>
        </p:nvSpPr>
        <p:spPr/>
        <p:txBody>
          <a:bodyPr/>
          <a:lstStyle/>
          <a:p>
            <a:fld id="{195A6F55-2142-4205-B111-3EFEAEF23108}" type="datetimeFigureOut">
              <a:rPr lang="en-GB" smtClean="0"/>
              <a:t>26/03/2025</a:t>
            </a:fld>
            <a:endParaRPr lang="en-GB"/>
          </a:p>
        </p:txBody>
      </p:sp>
      <p:sp>
        <p:nvSpPr>
          <p:cNvPr id="6" name="Footer Placeholder 5">
            <a:extLst>
              <a:ext uri="{FF2B5EF4-FFF2-40B4-BE49-F238E27FC236}">
                <a16:creationId xmlns:a16="http://schemas.microsoft.com/office/drawing/2014/main" id="{EA861FF3-EBBD-F795-C7F5-92C0AB3326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AB62EF-2B98-EA08-05EB-6FEFB6329B8E}"/>
              </a:ext>
            </a:extLst>
          </p:cNvPr>
          <p:cNvSpPr>
            <a:spLocks noGrp="1"/>
          </p:cNvSpPr>
          <p:nvPr>
            <p:ph type="sldNum" sz="quarter" idx="12"/>
          </p:nvPr>
        </p:nvSpPr>
        <p:spPr/>
        <p:txBody>
          <a:bodyPr/>
          <a:lstStyle/>
          <a:p>
            <a:fld id="{105457C7-B020-47A8-9B70-7377924185CA}" type="slidenum">
              <a:rPr lang="en-GB" smtClean="0"/>
              <a:t>‹#›</a:t>
            </a:fld>
            <a:endParaRPr lang="en-GB"/>
          </a:p>
        </p:txBody>
      </p:sp>
    </p:spTree>
    <p:extLst>
      <p:ext uri="{BB962C8B-B14F-4D97-AF65-F5344CB8AC3E}">
        <p14:creationId xmlns:p14="http://schemas.microsoft.com/office/powerpoint/2010/main" val="1575229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471C5-3712-6EEC-4668-16255AE5B2B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E7CEAEA-D62C-005E-E691-D3C90E972B9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8BED074-9EFA-8A81-BFA1-4EB29C796E1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9C1CD0-1E19-4763-64ED-146E07002B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09293F-6CAA-E02F-7085-2300D3128A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77E3BE1-D1D5-79B7-64E5-DE06A86F83DF}"/>
              </a:ext>
            </a:extLst>
          </p:cNvPr>
          <p:cNvSpPr>
            <a:spLocks noGrp="1"/>
          </p:cNvSpPr>
          <p:nvPr>
            <p:ph type="dt" sz="half" idx="10"/>
          </p:nvPr>
        </p:nvSpPr>
        <p:spPr/>
        <p:txBody>
          <a:bodyPr/>
          <a:lstStyle/>
          <a:p>
            <a:fld id="{195A6F55-2142-4205-B111-3EFEAEF23108}" type="datetimeFigureOut">
              <a:rPr lang="en-GB" smtClean="0"/>
              <a:t>26/03/2025</a:t>
            </a:fld>
            <a:endParaRPr lang="en-GB"/>
          </a:p>
        </p:txBody>
      </p:sp>
      <p:sp>
        <p:nvSpPr>
          <p:cNvPr id="8" name="Footer Placeholder 7">
            <a:extLst>
              <a:ext uri="{FF2B5EF4-FFF2-40B4-BE49-F238E27FC236}">
                <a16:creationId xmlns:a16="http://schemas.microsoft.com/office/drawing/2014/main" id="{EA4CF6B2-A99C-53DA-2DD1-32233CE64C8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8267DBB-F521-6D3C-987B-A034B9A093BD}"/>
              </a:ext>
            </a:extLst>
          </p:cNvPr>
          <p:cNvSpPr>
            <a:spLocks noGrp="1"/>
          </p:cNvSpPr>
          <p:nvPr>
            <p:ph type="sldNum" sz="quarter" idx="12"/>
          </p:nvPr>
        </p:nvSpPr>
        <p:spPr/>
        <p:txBody>
          <a:bodyPr/>
          <a:lstStyle/>
          <a:p>
            <a:fld id="{105457C7-B020-47A8-9B70-7377924185CA}" type="slidenum">
              <a:rPr lang="en-GB" smtClean="0"/>
              <a:t>‹#›</a:t>
            </a:fld>
            <a:endParaRPr lang="en-GB"/>
          </a:p>
        </p:txBody>
      </p:sp>
    </p:spTree>
    <p:extLst>
      <p:ext uri="{BB962C8B-B14F-4D97-AF65-F5344CB8AC3E}">
        <p14:creationId xmlns:p14="http://schemas.microsoft.com/office/powerpoint/2010/main" val="1524981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B13BC-5C8C-D5A7-EC35-F9483ADE7F3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21F4273-AAC6-B2CF-D617-2BFAF56386B4}"/>
              </a:ext>
            </a:extLst>
          </p:cNvPr>
          <p:cNvSpPr>
            <a:spLocks noGrp="1"/>
          </p:cNvSpPr>
          <p:nvPr>
            <p:ph type="dt" sz="half" idx="10"/>
          </p:nvPr>
        </p:nvSpPr>
        <p:spPr/>
        <p:txBody>
          <a:bodyPr/>
          <a:lstStyle/>
          <a:p>
            <a:fld id="{195A6F55-2142-4205-B111-3EFEAEF23108}" type="datetimeFigureOut">
              <a:rPr lang="en-GB" smtClean="0"/>
              <a:t>26/03/2025</a:t>
            </a:fld>
            <a:endParaRPr lang="en-GB"/>
          </a:p>
        </p:txBody>
      </p:sp>
      <p:sp>
        <p:nvSpPr>
          <p:cNvPr id="4" name="Footer Placeholder 3">
            <a:extLst>
              <a:ext uri="{FF2B5EF4-FFF2-40B4-BE49-F238E27FC236}">
                <a16:creationId xmlns:a16="http://schemas.microsoft.com/office/drawing/2014/main" id="{CDE6049C-BB6D-5CF2-3FC0-9A0246F6768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DF2650-CE58-EE68-B608-F0B6A2433EFD}"/>
              </a:ext>
            </a:extLst>
          </p:cNvPr>
          <p:cNvSpPr>
            <a:spLocks noGrp="1"/>
          </p:cNvSpPr>
          <p:nvPr>
            <p:ph type="sldNum" sz="quarter" idx="12"/>
          </p:nvPr>
        </p:nvSpPr>
        <p:spPr/>
        <p:txBody>
          <a:bodyPr/>
          <a:lstStyle/>
          <a:p>
            <a:fld id="{105457C7-B020-47A8-9B70-7377924185CA}" type="slidenum">
              <a:rPr lang="en-GB" smtClean="0"/>
              <a:t>‹#›</a:t>
            </a:fld>
            <a:endParaRPr lang="en-GB"/>
          </a:p>
        </p:txBody>
      </p:sp>
    </p:spTree>
    <p:extLst>
      <p:ext uri="{BB962C8B-B14F-4D97-AF65-F5344CB8AC3E}">
        <p14:creationId xmlns:p14="http://schemas.microsoft.com/office/powerpoint/2010/main" val="1747618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E9EAC65-2FA9-50DE-3871-624C6B395C95}"/>
              </a:ext>
            </a:extLst>
          </p:cNvPr>
          <p:cNvSpPr>
            <a:spLocks noGrp="1"/>
          </p:cNvSpPr>
          <p:nvPr>
            <p:ph type="dt" sz="half" idx="10"/>
          </p:nvPr>
        </p:nvSpPr>
        <p:spPr/>
        <p:txBody>
          <a:bodyPr/>
          <a:lstStyle/>
          <a:p>
            <a:fld id="{195A6F55-2142-4205-B111-3EFEAEF23108}" type="datetimeFigureOut">
              <a:rPr lang="en-GB" smtClean="0"/>
              <a:t>26/03/2025</a:t>
            </a:fld>
            <a:endParaRPr lang="en-GB"/>
          </a:p>
        </p:txBody>
      </p:sp>
      <p:sp>
        <p:nvSpPr>
          <p:cNvPr id="3" name="Footer Placeholder 2">
            <a:extLst>
              <a:ext uri="{FF2B5EF4-FFF2-40B4-BE49-F238E27FC236}">
                <a16:creationId xmlns:a16="http://schemas.microsoft.com/office/drawing/2014/main" id="{1E56F9CC-427C-1533-E333-0D947EC9F39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E200351-F4AA-B8C1-E332-D7A868155EC9}"/>
              </a:ext>
            </a:extLst>
          </p:cNvPr>
          <p:cNvSpPr>
            <a:spLocks noGrp="1"/>
          </p:cNvSpPr>
          <p:nvPr>
            <p:ph type="sldNum" sz="quarter" idx="12"/>
          </p:nvPr>
        </p:nvSpPr>
        <p:spPr/>
        <p:txBody>
          <a:bodyPr/>
          <a:lstStyle/>
          <a:p>
            <a:fld id="{105457C7-B020-47A8-9B70-7377924185CA}" type="slidenum">
              <a:rPr lang="en-GB" smtClean="0"/>
              <a:t>‹#›</a:t>
            </a:fld>
            <a:endParaRPr lang="en-GB"/>
          </a:p>
        </p:txBody>
      </p:sp>
    </p:spTree>
    <p:extLst>
      <p:ext uri="{BB962C8B-B14F-4D97-AF65-F5344CB8AC3E}">
        <p14:creationId xmlns:p14="http://schemas.microsoft.com/office/powerpoint/2010/main" val="270474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1411E-C3F1-428E-6224-C24C847BDA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B49E774-713B-429E-A1B8-8DF3CAE2B3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F8662A1-5574-3721-9A8C-35A08E88CD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3D9AD2-6063-3490-5287-EEBBF302A855}"/>
              </a:ext>
            </a:extLst>
          </p:cNvPr>
          <p:cNvSpPr>
            <a:spLocks noGrp="1"/>
          </p:cNvSpPr>
          <p:nvPr>
            <p:ph type="dt" sz="half" idx="10"/>
          </p:nvPr>
        </p:nvSpPr>
        <p:spPr/>
        <p:txBody>
          <a:bodyPr/>
          <a:lstStyle/>
          <a:p>
            <a:fld id="{195A6F55-2142-4205-B111-3EFEAEF23108}" type="datetimeFigureOut">
              <a:rPr lang="en-GB" smtClean="0"/>
              <a:t>26/03/2025</a:t>
            </a:fld>
            <a:endParaRPr lang="en-GB"/>
          </a:p>
        </p:txBody>
      </p:sp>
      <p:sp>
        <p:nvSpPr>
          <p:cNvPr id="6" name="Footer Placeholder 5">
            <a:extLst>
              <a:ext uri="{FF2B5EF4-FFF2-40B4-BE49-F238E27FC236}">
                <a16:creationId xmlns:a16="http://schemas.microsoft.com/office/drawing/2014/main" id="{3B37D5CF-09A2-CF35-4611-485686090C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06F9939-D7EE-54B9-645D-4577979DDB7F}"/>
              </a:ext>
            </a:extLst>
          </p:cNvPr>
          <p:cNvSpPr>
            <a:spLocks noGrp="1"/>
          </p:cNvSpPr>
          <p:nvPr>
            <p:ph type="sldNum" sz="quarter" idx="12"/>
          </p:nvPr>
        </p:nvSpPr>
        <p:spPr/>
        <p:txBody>
          <a:bodyPr/>
          <a:lstStyle/>
          <a:p>
            <a:fld id="{105457C7-B020-47A8-9B70-7377924185CA}" type="slidenum">
              <a:rPr lang="en-GB" smtClean="0"/>
              <a:t>‹#›</a:t>
            </a:fld>
            <a:endParaRPr lang="en-GB"/>
          </a:p>
        </p:txBody>
      </p:sp>
    </p:spTree>
    <p:extLst>
      <p:ext uri="{BB962C8B-B14F-4D97-AF65-F5344CB8AC3E}">
        <p14:creationId xmlns:p14="http://schemas.microsoft.com/office/powerpoint/2010/main" val="8939227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3A1CC-93DD-1F61-9F14-5954AAA163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E173522-62FA-ECE7-CF30-40CC409E21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B447BBD-EA24-C269-D684-E6FC7C6CAC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745534-E14F-613C-FBFB-9BDC99D2A7FF}"/>
              </a:ext>
            </a:extLst>
          </p:cNvPr>
          <p:cNvSpPr>
            <a:spLocks noGrp="1"/>
          </p:cNvSpPr>
          <p:nvPr>
            <p:ph type="dt" sz="half" idx="10"/>
          </p:nvPr>
        </p:nvSpPr>
        <p:spPr/>
        <p:txBody>
          <a:bodyPr/>
          <a:lstStyle/>
          <a:p>
            <a:fld id="{195A6F55-2142-4205-B111-3EFEAEF23108}" type="datetimeFigureOut">
              <a:rPr lang="en-GB" smtClean="0"/>
              <a:t>26/03/2025</a:t>
            </a:fld>
            <a:endParaRPr lang="en-GB"/>
          </a:p>
        </p:txBody>
      </p:sp>
      <p:sp>
        <p:nvSpPr>
          <p:cNvPr id="6" name="Footer Placeholder 5">
            <a:extLst>
              <a:ext uri="{FF2B5EF4-FFF2-40B4-BE49-F238E27FC236}">
                <a16:creationId xmlns:a16="http://schemas.microsoft.com/office/drawing/2014/main" id="{A328576A-A3A2-C82D-99EB-93F20FC979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E81060-2286-A19F-D7FD-3F4F32955E05}"/>
              </a:ext>
            </a:extLst>
          </p:cNvPr>
          <p:cNvSpPr>
            <a:spLocks noGrp="1"/>
          </p:cNvSpPr>
          <p:nvPr>
            <p:ph type="sldNum" sz="quarter" idx="12"/>
          </p:nvPr>
        </p:nvSpPr>
        <p:spPr/>
        <p:txBody>
          <a:bodyPr/>
          <a:lstStyle/>
          <a:p>
            <a:fld id="{105457C7-B020-47A8-9B70-7377924185CA}" type="slidenum">
              <a:rPr lang="en-GB" smtClean="0"/>
              <a:t>‹#›</a:t>
            </a:fld>
            <a:endParaRPr lang="en-GB"/>
          </a:p>
        </p:txBody>
      </p:sp>
    </p:spTree>
    <p:extLst>
      <p:ext uri="{BB962C8B-B14F-4D97-AF65-F5344CB8AC3E}">
        <p14:creationId xmlns:p14="http://schemas.microsoft.com/office/powerpoint/2010/main" val="1468899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C92F04-575F-A4BE-53AE-443BFCEBB6B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6FBCC9-31FA-4EE9-F69A-4EA00C78E5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506FDA-CF76-7A17-FE93-AA4025EF394F}"/>
              </a:ext>
            </a:extLst>
          </p:cNvPr>
          <p:cNvSpPr>
            <a:spLocks noGrp="1"/>
          </p:cNvSpPr>
          <p:nvPr>
            <p:ph type="dt" sz="half" idx="10"/>
          </p:nvPr>
        </p:nvSpPr>
        <p:spPr/>
        <p:txBody>
          <a:bodyPr/>
          <a:lstStyle/>
          <a:p>
            <a:fld id="{195A6F55-2142-4205-B111-3EFEAEF23108}" type="datetimeFigureOut">
              <a:rPr lang="en-GB" smtClean="0"/>
              <a:t>26/03/2025</a:t>
            </a:fld>
            <a:endParaRPr lang="en-GB"/>
          </a:p>
        </p:txBody>
      </p:sp>
      <p:sp>
        <p:nvSpPr>
          <p:cNvPr id="5" name="Footer Placeholder 4">
            <a:extLst>
              <a:ext uri="{FF2B5EF4-FFF2-40B4-BE49-F238E27FC236}">
                <a16:creationId xmlns:a16="http://schemas.microsoft.com/office/drawing/2014/main" id="{EA26F45C-1A9C-AA5A-09AF-C99F0E3372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AB53E2-86E4-3627-29DB-9EA21EBD55E6}"/>
              </a:ext>
            </a:extLst>
          </p:cNvPr>
          <p:cNvSpPr>
            <a:spLocks noGrp="1"/>
          </p:cNvSpPr>
          <p:nvPr>
            <p:ph type="sldNum" sz="quarter" idx="12"/>
          </p:nvPr>
        </p:nvSpPr>
        <p:spPr/>
        <p:txBody>
          <a:bodyPr/>
          <a:lstStyle/>
          <a:p>
            <a:fld id="{105457C7-B020-47A8-9B70-7377924185CA}" type="slidenum">
              <a:rPr lang="en-GB" smtClean="0"/>
              <a:t>‹#›</a:t>
            </a:fld>
            <a:endParaRPr lang="en-GB"/>
          </a:p>
        </p:txBody>
      </p:sp>
    </p:spTree>
    <p:extLst>
      <p:ext uri="{BB962C8B-B14F-4D97-AF65-F5344CB8AC3E}">
        <p14:creationId xmlns:p14="http://schemas.microsoft.com/office/powerpoint/2010/main" val="1079699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5486B48-B40E-15A3-D552-52D6F183B25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2F9929-9EAE-04B5-012B-81D7646BD2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8E84AA-675D-D6BB-BA26-00803756E082}"/>
              </a:ext>
            </a:extLst>
          </p:cNvPr>
          <p:cNvSpPr>
            <a:spLocks noGrp="1"/>
          </p:cNvSpPr>
          <p:nvPr>
            <p:ph type="dt" sz="half" idx="10"/>
          </p:nvPr>
        </p:nvSpPr>
        <p:spPr/>
        <p:txBody>
          <a:bodyPr/>
          <a:lstStyle/>
          <a:p>
            <a:fld id="{195A6F55-2142-4205-B111-3EFEAEF23108}" type="datetimeFigureOut">
              <a:rPr lang="en-GB" smtClean="0"/>
              <a:t>26/03/2025</a:t>
            </a:fld>
            <a:endParaRPr lang="en-GB"/>
          </a:p>
        </p:txBody>
      </p:sp>
      <p:sp>
        <p:nvSpPr>
          <p:cNvPr id="5" name="Footer Placeholder 4">
            <a:extLst>
              <a:ext uri="{FF2B5EF4-FFF2-40B4-BE49-F238E27FC236}">
                <a16:creationId xmlns:a16="http://schemas.microsoft.com/office/drawing/2014/main" id="{11F973EF-E250-C0ED-D3D2-600AD92F09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C14BA1-7B34-56F0-0434-4A6672B1B4DF}"/>
              </a:ext>
            </a:extLst>
          </p:cNvPr>
          <p:cNvSpPr>
            <a:spLocks noGrp="1"/>
          </p:cNvSpPr>
          <p:nvPr>
            <p:ph type="sldNum" sz="quarter" idx="12"/>
          </p:nvPr>
        </p:nvSpPr>
        <p:spPr/>
        <p:txBody>
          <a:bodyPr/>
          <a:lstStyle/>
          <a:p>
            <a:fld id="{105457C7-B020-47A8-9B70-7377924185CA}" type="slidenum">
              <a:rPr lang="en-GB" smtClean="0"/>
              <a:t>‹#›</a:t>
            </a:fld>
            <a:endParaRPr lang="en-GB"/>
          </a:p>
        </p:txBody>
      </p:sp>
    </p:spTree>
    <p:extLst>
      <p:ext uri="{BB962C8B-B14F-4D97-AF65-F5344CB8AC3E}">
        <p14:creationId xmlns:p14="http://schemas.microsoft.com/office/powerpoint/2010/main" val="1334066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B9748D8-8054-CC92-8886-29EB9A2AE7C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254356-2F65-A24C-F3FB-5CC541A413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808122-9C08-8F20-821A-A18B604564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95A6F55-2142-4205-B111-3EFEAEF23108}" type="datetimeFigureOut">
              <a:rPr lang="en-GB" smtClean="0"/>
              <a:t>26/03/2025</a:t>
            </a:fld>
            <a:endParaRPr lang="en-GB"/>
          </a:p>
        </p:txBody>
      </p:sp>
      <p:sp>
        <p:nvSpPr>
          <p:cNvPr id="5" name="Footer Placeholder 4">
            <a:extLst>
              <a:ext uri="{FF2B5EF4-FFF2-40B4-BE49-F238E27FC236}">
                <a16:creationId xmlns:a16="http://schemas.microsoft.com/office/drawing/2014/main" id="{9B59E41E-68B0-F3C9-17AD-203B65D8B1A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D301F8-322E-3EEC-582E-6A74E6E24B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05457C7-B020-47A8-9B70-7377924185CA}" type="slidenum">
              <a:rPr lang="en-GB" smtClean="0"/>
              <a:t>‹#›</a:t>
            </a:fld>
            <a:endParaRPr lang="en-GB"/>
          </a:p>
        </p:txBody>
      </p:sp>
    </p:spTree>
    <p:extLst>
      <p:ext uri="{BB962C8B-B14F-4D97-AF65-F5344CB8AC3E}">
        <p14:creationId xmlns:p14="http://schemas.microsoft.com/office/powerpoint/2010/main" val="4245147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Tina.Callow@yeovil.ac.uk"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hyperlink" Target="mailto:Richard.Watson@yeovil.ac.uk"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7F209-0C99-6163-B8C4-88B5F65D5C90}"/>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B2219AAD-B3C6-418E-DE71-83B075264EC0}"/>
              </a:ext>
            </a:extLst>
          </p:cNvPr>
          <p:cNvSpPr>
            <a:spLocks noGrp="1"/>
          </p:cNvSpPr>
          <p:nvPr>
            <p:ph type="subTitle" idx="1"/>
          </p:nvPr>
        </p:nvSpPr>
        <p:spPr/>
        <p:txBody>
          <a:bodyPr/>
          <a:lstStyle/>
          <a:p>
            <a:endParaRPr lang="en-GB"/>
          </a:p>
        </p:txBody>
      </p:sp>
      <p:pic>
        <p:nvPicPr>
          <p:cNvPr id="5" name="Picture 4" descr="A person using a computer&#10;&#10;AI-generated content may be incorrect.">
            <a:extLst>
              <a:ext uri="{FF2B5EF4-FFF2-40B4-BE49-F238E27FC236}">
                <a16:creationId xmlns:a16="http://schemas.microsoft.com/office/drawing/2014/main" id="{1903D0BA-018C-4381-54C9-6A34CB363E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51466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F635F-185C-361B-6761-87D2609EC3D6}"/>
            </a:ext>
          </a:extLst>
        </p:cNvPr>
        <p:cNvGrpSpPr/>
        <p:nvPr/>
      </p:nvGrpSpPr>
      <p:grpSpPr>
        <a:xfrm>
          <a:off x="0" y="0"/>
          <a:ext cx="0" cy="0"/>
          <a:chOff x="0" y="0"/>
          <a:chExt cx="0" cy="0"/>
        </a:xfrm>
      </p:grpSpPr>
      <p:pic>
        <p:nvPicPr>
          <p:cNvPr id="6" name="Picture 5" descr="A collage of images of a person on a motorcycle&#10;&#10;Description automatically generated">
            <a:extLst>
              <a:ext uri="{FF2B5EF4-FFF2-40B4-BE49-F238E27FC236}">
                <a16:creationId xmlns:a16="http://schemas.microsoft.com/office/drawing/2014/main" id="{5000BA97-99F8-670F-345A-8DAFFB0967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21" y="17517"/>
            <a:ext cx="12229321" cy="6858000"/>
          </a:xfrm>
          <a:prstGeom prst="rect">
            <a:avLst/>
          </a:prstGeom>
        </p:spPr>
      </p:pic>
      <p:sp>
        <p:nvSpPr>
          <p:cNvPr id="39" name="Content Placeholder 2">
            <a:extLst>
              <a:ext uri="{FF2B5EF4-FFF2-40B4-BE49-F238E27FC236}">
                <a16:creationId xmlns:a16="http://schemas.microsoft.com/office/drawing/2014/main" id="{CDAA1E23-4F12-361A-7FD1-07955461CE1E}"/>
              </a:ext>
            </a:extLst>
          </p:cNvPr>
          <p:cNvSpPr txBox="1">
            <a:spLocks/>
          </p:cNvSpPr>
          <p:nvPr/>
        </p:nvSpPr>
        <p:spPr>
          <a:xfrm>
            <a:off x="3400489" y="3898072"/>
            <a:ext cx="3121631" cy="104834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800">
                <a:solidFill>
                  <a:schemeClr val="bg1"/>
                </a:solidFill>
              </a:rPr>
              <a:t>Advanced SEND Practitioners</a:t>
            </a:r>
          </a:p>
          <a:p>
            <a:pPr marL="0" indent="0" algn="ctr">
              <a:lnSpc>
                <a:spcPct val="100000"/>
              </a:lnSpc>
              <a:spcBef>
                <a:spcPts val="0"/>
              </a:spcBef>
              <a:buNone/>
            </a:pPr>
            <a:r>
              <a:rPr lang="en-GB" sz="1200">
                <a:solidFill>
                  <a:schemeClr val="bg1"/>
                </a:solidFill>
              </a:rPr>
              <a:t>Coordinating ALS/SEND provision. Liaising with learners, Inclusion Support Manager, CAMs, Assessors, Employers and SEND Practitioners </a:t>
            </a:r>
            <a:endParaRPr lang="en-GB" sz="1200">
              <a:solidFill>
                <a:schemeClr val="bg1"/>
              </a:solidFill>
              <a:ea typeface="Calibri"/>
              <a:cs typeface="Calibri"/>
            </a:endParaRPr>
          </a:p>
        </p:txBody>
      </p:sp>
      <p:sp>
        <p:nvSpPr>
          <p:cNvPr id="7" name="Rectangle 6">
            <a:extLst>
              <a:ext uri="{FF2B5EF4-FFF2-40B4-BE49-F238E27FC236}">
                <a16:creationId xmlns:a16="http://schemas.microsoft.com/office/drawing/2014/main" id="{075C9BD9-3040-D2D5-3D18-4E6F4921C54D}"/>
              </a:ext>
            </a:extLst>
          </p:cNvPr>
          <p:cNvSpPr/>
          <p:nvPr/>
        </p:nvSpPr>
        <p:spPr>
          <a:xfrm>
            <a:off x="541498" y="1714336"/>
            <a:ext cx="2784604" cy="4553022"/>
          </a:xfrm>
          <a:prstGeom prst="rect">
            <a:avLst/>
          </a:prstGeom>
          <a:solidFill>
            <a:srgbClr val="1A4D7A"/>
          </a:solidFill>
          <a:ln>
            <a:solidFill>
              <a:srgbClr val="1A4D7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A group of women in circle frames&#10;&#10;Description automatically generated">
            <a:extLst>
              <a:ext uri="{FF2B5EF4-FFF2-40B4-BE49-F238E27FC236}">
                <a16:creationId xmlns:a16="http://schemas.microsoft.com/office/drawing/2014/main" id="{709779B0-5CA8-046E-C9EE-14FD6E97B17F}"/>
              </a:ext>
            </a:extLst>
          </p:cNvPr>
          <p:cNvPicPr>
            <a:picLocks noChangeAspect="1"/>
          </p:cNvPicPr>
          <p:nvPr/>
        </p:nvPicPr>
        <p:blipFill rotWithShape="1">
          <a:blip r:embed="rId3"/>
          <a:srcRect l="34875" t="6402" r="34741" b="37212"/>
          <a:stretch/>
        </p:blipFill>
        <p:spPr bwMode="auto">
          <a:xfrm>
            <a:off x="8102903" y="2896959"/>
            <a:ext cx="968717" cy="995035"/>
          </a:xfrm>
          <a:prstGeom prst="rect">
            <a:avLst/>
          </a:prstGeom>
          <a:ln>
            <a:noFill/>
          </a:ln>
          <a:extLst>
            <a:ext uri="{53640926-AAD7-44D8-BBD7-CCE9431645EC}">
              <a14:shadowObscured xmlns:a14="http://schemas.microsoft.com/office/drawing/2010/main"/>
            </a:ext>
          </a:extLst>
        </p:spPr>
      </p:pic>
      <p:sp>
        <p:nvSpPr>
          <p:cNvPr id="13" name="Content Placeholder 2">
            <a:extLst>
              <a:ext uri="{FF2B5EF4-FFF2-40B4-BE49-F238E27FC236}">
                <a16:creationId xmlns:a16="http://schemas.microsoft.com/office/drawing/2014/main" id="{8928240F-F0D4-90CF-36B7-508DB1C416EA}"/>
              </a:ext>
            </a:extLst>
          </p:cNvPr>
          <p:cNvSpPr txBox="1">
            <a:spLocks/>
          </p:cNvSpPr>
          <p:nvPr/>
        </p:nvSpPr>
        <p:spPr>
          <a:xfrm>
            <a:off x="7846368" y="3904125"/>
            <a:ext cx="3319911" cy="8698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800">
                <a:solidFill>
                  <a:schemeClr val="bg1"/>
                </a:solidFill>
              </a:rPr>
              <a:t>Deputy SENDCo</a:t>
            </a:r>
          </a:p>
          <a:p>
            <a:pPr marL="0" indent="0" algn="ctr">
              <a:lnSpc>
                <a:spcPct val="100000"/>
              </a:lnSpc>
              <a:spcBef>
                <a:spcPts val="0"/>
              </a:spcBef>
              <a:buNone/>
            </a:pPr>
            <a:r>
              <a:rPr lang="en-GB" sz="1200">
                <a:solidFill>
                  <a:schemeClr val="bg1"/>
                </a:solidFill>
              </a:rPr>
              <a:t>Chairing/Coordinating all Annual Reviews. Liaising with learners, CAMs, SPMs/Lecturers and SEND Practitioners. Prioritising SALT Caseload with her.</a:t>
            </a:r>
            <a:endParaRPr lang="en-GB" sz="1200">
              <a:solidFill>
                <a:schemeClr val="bg1"/>
              </a:solidFill>
              <a:ea typeface="Calibri"/>
              <a:cs typeface="Calibri"/>
            </a:endParaRPr>
          </a:p>
          <a:p>
            <a:pPr marL="0" indent="0" algn="ctr">
              <a:buFont typeface="Arial" panose="020B0604020202020204" pitchFamily="34" charset="0"/>
              <a:buNone/>
            </a:pPr>
            <a:r>
              <a:rPr lang="en-GB" sz="1800">
                <a:solidFill>
                  <a:schemeClr val="accent1">
                    <a:lumMod val="20000"/>
                    <a:lumOff val="80000"/>
                  </a:schemeClr>
                </a:solidFill>
              </a:rPr>
              <a:t> </a:t>
            </a:r>
          </a:p>
        </p:txBody>
      </p:sp>
      <p:pic>
        <p:nvPicPr>
          <p:cNvPr id="14" name="Picture 13" descr="A group of women in circle frames&#10;&#10;Description automatically generated">
            <a:extLst>
              <a:ext uri="{FF2B5EF4-FFF2-40B4-BE49-F238E27FC236}">
                <a16:creationId xmlns:a16="http://schemas.microsoft.com/office/drawing/2014/main" id="{3B3BB0F1-1859-3690-3372-F437B0BF6BAA}"/>
              </a:ext>
            </a:extLst>
          </p:cNvPr>
          <p:cNvPicPr>
            <a:picLocks noChangeAspect="1"/>
          </p:cNvPicPr>
          <p:nvPr/>
        </p:nvPicPr>
        <p:blipFill rotWithShape="1">
          <a:blip r:embed="rId3"/>
          <a:srcRect l="64590" t="7647" r="5026" b="35967"/>
          <a:stretch/>
        </p:blipFill>
        <p:spPr bwMode="auto">
          <a:xfrm>
            <a:off x="7329693" y="1189220"/>
            <a:ext cx="923391" cy="889847"/>
          </a:xfrm>
          <a:prstGeom prst="rect">
            <a:avLst/>
          </a:prstGeom>
          <a:ln>
            <a:noFill/>
          </a:ln>
          <a:extLst>
            <a:ext uri="{53640926-AAD7-44D8-BBD7-CCE9431645EC}">
              <a14:shadowObscured xmlns:a14="http://schemas.microsoft.com/office/drawing/2010/main"/>
            </a:ext>
          </a:extLst>
        </p:spPr>
      </p:pic>
      <p:sp>
        <p:nvSpPr>
          <p:cNvPr id="17" name="Content Placeholder 2">
            <a:extLst>
              <a:ext uri="{FF2B5EF4-FFF2-40B4-BE49-F238E27FC236}">
                <a16:creationId xmlns:a16="http://schemas.microsoft.com/office/drawing/2014/main" id="{090D11BB-9AEC-30D4-BB19-6C2E43FD55A7}"/>
              </a:ext>
            </a:extLst>
          </p:cNvPr>
          <p:cNvSpPr txBox="1">
            <a:spLocks/>
          </p:cNvSpPr>
          <p:nvPr/>
        </p:nvSpPr>
        <p:spPr>
          <a:xfrm>
            <a:off x="7048308" y="2057167"/>
            <a:ext cx="1486159" cy="60902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400" b="1">
                <a:solidFill>
                  <a:schemeClr val="bg1"/>
                </a:solidFill>
              </a:rPr>
              <a:t>Inclusion Support Manager</a:t>
            </a:r>
            <a:endParaRPr lang="en-GB" sz="1600" b="1">
              <a:solidFill>
                <a:schemeClr val="bg1"/>
              </a:solidFill>
            </a:endParaRPr>
          </a:p>
          <a:p>
            <a:pPr marL="0" indent="0" algn="ctr">
              <a:buFont typeface="Arial" panose="020B0604020202020204" pitchFamily="34" charset="0"/>
              <a:buNone/>
            </a:pPr>
            <a:r>
              <a:rPr lang="en-GB" sz="1800">
                <a:solidFill>
                  <a:schemeClr val="bg1"/>
                </a:solidFill>
              </a:rPr>
              <a:t> </a:t>
            </a:r>
          </a:p>
        </p:txBody>
      </p:sp>
      <p:pic>
        <p:nvPicPr>
          <p:cNvPr id="21" name="Picture 20">
            <a:extLst>
              <a:ext uri="{FF2B5EF4-FFF2-40B4-BE49-F238E27FC236}">
                <a16:creationId xmlns:a16="http://schemas.microsoft.com/office/drawing/2014/main" id="{08B19E8B-EDC5-5FCB-3EF4-82E789DB7997}"/>
              </a:ext>
            </a:extLst>
          </p:cNvPr>
          <p:cNvPicPr>
            <a:picLocks noChangeAspect="1"/>
          </p:cNvPicPr>
          <p:nvPr/>
        </p:nvPicPr>
        <p:blipFill>
          <a:blip r:embed="rId4"/>
          <a:srcRect l="2795" r="48758" b="43025"/>
          <a:stretch/>
        </p:blipFill>
        <p:spPr>
          <a:xfrm>
            <a:off x="5021022" y="2961488"/>
            <a:ext cx="968517" cy="965670"/>
          </a:xfrm>
          <a:prstGeom prst="rect">
            <a:avLst/>
          </a:prstGeom>
        </p:spPr>
      </p:pic>
      <p:sp>
        <p:nvSpPr>
          <p:cNvPr id="22" name="Rectangle 21">
            <a:extLst>
              <a:ext uri="{FF2B5EF4-FFF2-40B4-BE49-F238E27FC236}">
                <a16:creationId xmlns:a16="http://schemas.microsoft.com/office/drawing/2014/main" id="{4475BEDA-9E58-D31F-9644-36EBB261A481}"/>
              </a:ext>
            </a:extLst>
          </p:cNvPr>
          <p:cNvSpPr/>
          <p:nvPr/>
        </p:nvSpPr>
        <p:spPr>
          <a:xfrm>
            <a:off x="138635" y="2767952"/>
            <a:ext cx="1325044" cy="132087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9B3A7C4F-E544-8AEE-3413-F054A3F96A7D}"/>
              </a:ext>
            </a:extLst>
          </p:cNvPr>
          <p:cNvSpPr/>
          <p:nvPr/>
        </p:nvSpPr>
        <p:spPr>
          <a:xfrm>
            <a:off x="204365" y="2820158"/>
            <a:ext cx="1206081" cy="121646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0EA965C-35FE-971A-BF5C-2BDEA2EC6E80}"/>
              </a:ext>
            </a:extLst>
          </p:cNvPr>
          <p:cNvSpPr txBox="1"/>
          <p:nvPr/>
        </p:nvSpPr>
        <p:spPr>
          <a:xfrm>
            <a:off x="497636" y="2872708"/>
            <a:ext cx="616407" cy="369332"/>
          </a:xfrm>
          <a:prstGeom prst="rect">
            <a:avLst/>
          </a:prstGeom>
          <a:noFill/>
        </p:spPr>
        <p:txBody>
          <a:bodyPr wrap="square" rtlCol="0">
            <a:spAutoFit/>
          </a:bodyPr>
          <a:lstStyle/>
          <a:p>
            <a:r>
              <a:rPr lang="en-GB" b="1">
                <a:solidFill>
                  <a:schemeClr val="bg1"/>
                </a:solidFill>
              </a:rPr>
              <a:t>KSP</a:t>
            </a:r>
          </a:p>
        </p:txBody>
      </p:sp>
      <p:pic>
        <p:nvPicPr>
          <p:cNvPr id="25" name="Picture 24">
            <a:extLst>
              <a:ext uri="{FF2B5EF4-FFF2-40B4-BE49-F238E27FC236}">
                <a16:creationId xmlns:a16="http://schemas.microsoft.com/office/drawing/2014/main" id="{3A5AFEF0-B0DB-E7A9-E7DA-7281F1482963}"/>
              </a:ext>
            </a:extLst>
          </p:cNvPr>
          <p:cNvPicPr>
            <a:picLocks noChangeAspect="1"/>
          </p:cNvPicPr>
          <p:nvPr/>
        </p:nvPicPr>
        <p:blipFill>
          <a:blip r:embed="rId4"/>
          <a:srcRect l="50745" t="313" r="808" b="42712"/>
          <a:stretch/>
        </p:blipFill>
        <p:spPr>
          <a:xfrm>
            <a:off x="3936666" y="2940133"/>
            <a:ext cx="931665" cy="982804"/>
          </a:xfrm>
          <a:prstGeom prst="rect">
            <a:avLst/>
          </a:prstGeom>
        </p:spPr>
      </p:pic>
      <p:sp>
        <p:nvSpPr>
          <p:cNvPr id="27" name="Rectangle 26">
            <a:extLst>
              <a:ext uri="{FF2B5EF4-FFF2-40B4-BE49-F238E27FC236}">
                <a16:creationId xmlns:a16="http://schemas.microsoft.com/office/drawing/2014/main" id="{C03FC763-7AFC-A3C8-D488-EE125EAD79BA}"/>
              </a:ext>
            </a:extLst>
          </p:cNvPr>
          <p:cNvSpPr/>
          <p:nvPr/>
        </p:nvSpPr>
        <p:spPr>
          <a:xfrm>
            <a:off x="1567935" y="2783885"/>
            <a:ext cx="1325044" cy="132087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5F171157-BA0D-3933-18C7-4208049B1AC2}"/>
              </a:ext>
            </a:extLst>
          </p:cNvPr>
          <p:cNvSpPr/>
          <p:nvPr/>
        </p:nvSpPr>
        <p:spPr>
          <a:xfrm>
            <a:off x="1612198" y="2841211"/>
            <a:ext cx="1206081" cy="121646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B9DA1931-BFD1-74D5-F8C4-8EC341B57359}"/>
              </a:ext>
            </a:extLst>
          </p:cNvPr>
          <p:cNvSpPr txBox="1"/>
          <p:nvPr/>
        </p:nvSpPr>
        <p:spPr>
          <a:xfrm>
            <a:off x="1982233" y="3005663"/>
            <a:ext cx="560744" cy="369332"/>
          </a:xfrm>
          <a:prstGeom prst="rect">
            <a:avLst/>
          </a:prstGeom>
          <a:noFill/>
        </p:spPr>
        <p:txBody>
          <a:bodyPr wrap="square" rtlCol="0">
            <a:spAutoFit/>
          </a:bodyPr>
          <a:lstStyle/>
          <a:p>
            <a:r>
              <a:rPr lang="en-GB" b="1">
                <a:solidFill>
                  <a:schemeClr val="bg1"/>
                </a:solidFill>
              </a:rPr>
              <a:t>KP</a:t>
            </a:r>
          </a:p>
        </p:txBody>
      </p:sp>
      <p:sp>
        <p:nvSpPr>
          <p:cNvPr id="36" name="Content Placeholder 2">
            <a:extLst>
              <a:ext uri="{FF2B5EF4-FFF2-40B4-BE49-F238E27FC236}">
                <a16:creationId xmlns:a16="http://schemas.microsoft.com/office/drawing/2014/main" id="{FFB4707F-C840-C02E-CA68-A7FA1FED7955}"/>
              </a:ext>
            </a:extLst>
          </p:cNvPr>
          <p:cNvSpPr txBox="1">
            <a:spLocks/>
          </p:cNvSpPr>
          <p:nvPr/>
        </p:nvSpPr>
        <p:spPr>
          <a:xfrm>
            <a:off x="7744934" y="709795"/>
            <a:ext cx="2615951" cy="2696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400" b="1">
                <a:solidFill>
                  <a:schemeClr val="bg1"/>
                </a:solidFill>
              </a:rPr>
              <a:t>16 -18 </a:t>
            </a:r>
            <a:r>
              <a:rPr lang="en-GB" sz="1400">
                <a:solidFill>
                  <a:schemeClr val="bg1"/>
                </a:solidFill>
              </a:rPr>
              <a:t>Provision</a:t>
            </a:r>
            <a:r>
              <a:rPr lang="en-GB" sz="1400" b="1">
                <a:solidFill>
                  <a:schemeClr val="bg1"/>
                </a:solidFill>
              </a:rPr>
              <a:t> </a:t>
            </a:r>
            <a:r>
              <a:rPr lang="en-GB" sz="1400">
                <a:solidFill>
                  <a:schemeClr val="bg1"/>
                </a:solidFill>
              </a:rPr>
              <a:t>Type</a:t>
            </a:r>
            <a:r>
              <a:rPr lang="en-GB" sz="1400">
                <a:solidFill>
                  <a:schemeClr val="accent1">
                    <a:lumMod val="20000"/>
                    <a:lumOff val="80000"/>
                  </a:schemeClr>
                </a:solidFill>
              </a:rPr>
              <a:t>:</a:t>
            </a:r>
          </a:p>
          <a:p>
            <a:pPr marL="0" indent="0" algn="ctr">
              <a:buFont typeface="Arial" panose="020B0604020202020204" pitchFamily="34" charset="0"/>
              <a:buNone/>
            </a:pPr>
            <a:endParaRPr lang="en-GB" sz="1800">
              <a:solidFill>
                <a:schemeClr val="accent1">
                  <a:lumMod val="20000"/>
                  <a:lumOff val="80000"/>
                </a:schemeClr>
              </a:solidFill>
            </a:endParaRPr>
          </a:p>
          <a:p>
            <a:pPr marL="0" indent="0" algn="ctr">
              <a:buFont typeface="Arial" panose="020B0604020202020204" pitchFamily="34" charset="0"/>
              <a:buNone/>
            </a:pPr>
            <a:r>
              <a:rPr lang="en-GB" sz="1800">
                <a:solidFill>
                  <a:schemeClr val="accent1">
                    <a:lumMod val="20000"/>
                    <a:lumOff val="80000"/>
                  </a:schemeClr>
                </a:solidFill>
              </a:rPr>
              <a:t> </a:t>
            </a:r>
          </a:p>
        </p:txBody>
      </p:sp>
      <p:sp>
        <p:nvSpPr>
          <p:cNvPr id="41" name="Content Placeholder 2">
            <a:extLst>
              <a:ext uri="{FF2B5EF4-FFF2-40B4-BE49-F238E27FC236}">
                <a16:creationId xmlns:a16="http://schemas.microsoft.com/office/drawing/2014/main" id="{6912BA06-CAD5-2BBC-64B6-CD0CDAEDCF28}"/>
              </a:ext>
            </a:extLst>
          </p:cNvPr>
          <p:cNvSpPr txBox="1">
            <a:spLocks/>
          </p:cNvSpPr>
          <p:nvPr/>
        </p:nvSpPr>
        <p:spPr>
          <a:xfrm>
            <a:off x="56197" y="704437"/>
            <a:ext cx="2762466" cy="59492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400" b="1">
                <a:solidFill>
                  <a:schemeClr val="bg1"/>
                </a:solidFill>
              </a:rPr>
              <a:t>All CAM areas INC. FL and PP </a:t>
            </a:r>
          </a:p>
          <a:p>
            <a:pPr marL="0" indent="0" algn="ctr">
              <a:lnSpc>
                <a:spcPct val="100000"/>
              </a:lnSpc>
              <a:spcBef>
                <a:spcPts val="0"/>
              </a:spcBef>
              <a:buNone/>
            </a:pPr>
            <a:r>
              <a:rPr lang="en-GB" sz="1400" b="1">
                <a:solidFill>
                  <a:schemeClr val="bg1"/>
                </a:solidFill>
              </a:rPr>
              <a:t>All Provision Types:</a:t>
            </a:r>
            <a:endParaRPr lang="en-GB" sz="1400" b="1">
              <a:solidFill>
                <a:schemeClr val="bg1"/>
              </a:solidFill>
              <a:ea typeface="Calibri"/>
              <a:cs typeface="Calibri"/>
            </a:endParaRPr>
          </a:p>
          <a:p>
            <a:pPr marL="0" indent="0" algn="ctr">
              <a:buFont typeface="Arial" panose="020B0604020202020204" pitchFamily="34" charset="0"/>
              <a:buNone/>
            </a:pPr>
            <a:endParaRPr lang="en-GB" sz="1800">
              <a:solidFill>
                <a:schemeClr val="accent1">
                  <a:lumMod val="20000"/>
                  <a:lumOff val="80000"/>
                </a:schemeClr>
              </a:solidFill>
            </a:endParaRPr>
          </a:p>
          <a:p>
            <a:pPr marL="0" indent="0" algn="ctr">
              <a:buFont typeface="Arial" panose="020B0604020202020204" pitchFamily="34" charset="0"/>
              <a:buNone/>
            </a:pPr>
            <a:r>
              <a:rPr lang="en-GB" sz="1800">
                <a:solidFill>
                  <a:schemeClr val="accent1">
                    <a:lumMod val="20000"/>
                    <a:lumOff val="80000"/>
                  </a:schemeClr>
                </a:solidFill>
              </a:rPr>
              <a:t> </a:t>
            </a:r>
          </a:p>
        </p:txBody>
      </p:sp>
      <p:sp>
        <p:nvSpPr>
          <p:cNvPr id="43" name="Content Placeholder 2">
            <a:extLst>
              <a:ext uri="{FF2B5EF4-FFF2-40B4-BE49-F238E27FC236}">
                <a16:creationId xmlns:a16="http://schemas.microsoft.com/office/drawing/2014/main" id="{68614DF1-8368-19A4-C685-BE8B5206FFCA}"/>
              </a:ext>
            </a:extLst>
          </p:cNvPr>
          <p:cNvSpPr txBox="1">
            <a:spLocks/>
          </p:cNvSpPr>
          <p:nvPr/>
        </p:nvSpPr>
        <p:spPr>
          <a:xfrm>
            <a:off x="291759" y="3533531"/>
            <a:ext cx="999123" cy="44805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200">
                <a:solidFill>
                  <a:schemeClr val="bg1"/>
                </a:solidFill>
              </a:rPr>
              <a:t>Any learner: (EAAs)</a:t>
            </a:r>
          </a:p>
          <a:p>
            <a:pPr marL="0" indent="0" algn="ctr">
              <a:buFont typeface="Arial" panose="020B0604020202020204" pitchFamily="34" charset="0"/>
              <a:buNone/>
            </a:pPr>
            <a:endParaRPr lang="en-GB" sz="1800">
              <a:solidFill>
                <a:schemeClr val="bg1"/>
              </a:solidFill>
            </a:endParaRPr>
          </a:p>
          <a:p>
            <a:pPr marL="0" indent="0" algn="ctr">
              <a:buFont typeface="Arial" panose="020B0604020202020204" pitchFamily="34" charset="0"/>
              <a:buNone/>
            </a:pPr>
            <a:r>
              <a:rPr lang="en-GB" sz="1800">
                <a:solidFill>
                  <a:schemeClr val="bg1"/>
                </a:solidFill>
              </a:rPr>
              <a:t> </a:t>
            </a:r>
          </a:p>
        </p:txBody>
      </p:sp>
      <p:sp>
        <p:nvSpPr>
          <p:cNvPr id="46" name="Content Placeholder 2">
            <a:extLst>
              <a:ext uri="{FF2B5EF4-FFF2-40B4-BE49-F238E27FC236}">
                <a16:creationId xmlns:a16="http://schemas.microsoft.com/office/drawing/2014/main" id="{568BFF33-071A-BFBC-5830-445C5D29E50F}"/>
              </a:ext>
            </a:extLst>
          </p:cNvPr>
          <p:cNvSpPr txBox="1">
            <a:spLocks/>
          </p:cNvSpPr>
          <p:nvPr/>
        </p:nvSpPr>
        <p:spPr>
          <a:xfrm>
            <a:off x="1549329" y="3356883"/>
            <a:ext cx="1325044" cy="6439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200">
                <a:solidFill>
                  <a:schemeClr val="accent1">
                    <a:lumMod val="20000"/>
                    <a:lumOff val="80000"/>
                  </a:schemeClr>
                </a:solidFill>
              </a:rPr>
              <a:t>Exam (EAA)</a:t>
            </a:r>
          </a:p>
          <a:p>
            <a:pPr marL="0" indent="0" algn="ctr">
              <a:lnSpc>
                <a:spcPct val="100000"/>
              </a:lnSpc>
              <a:spcBef>
                <a:spcPts val="0"/>
              </a:spcBef>
              <a:buFont typeface="Arial" panose="020B0604020202020204" pitchFamily="34" charset="0"/>
              <a:buNone/>
            </a:pPr>
            <a:r>
              <a:rPr lang="en-GB" sz="1200">
                <a:solidFill>
                  <a:schemeClr val="accent1">
                    <a:lumMod val="20000"/>
                    <a:lumOff val="80000"/>
                  </a:schemeClr>
                </a:solidFill>
              </a:rPr>
              <a:t>Assessor </a:t>
            </a:r>
          </a:p>
          <a:p>
            <a:pPr marL="0" indent="0" algn="ctr">
              <a:buNone/>
            </a:pPr>
            <a:r>
              <a:rPr lang="en-GB" sz="1800">
                <a:solidFill>
                  <a:schemeClr val="accent1">
                    <a:lumMod val="20000"/>
                    <a:lumOff val="80000"/>
                  </a:schemeClr>
                </a:solidFill>
              </a:rPr>
              <a:t> </a:t>
            </a:r>
          </a:p>
          <a:p>
            <a:pPr marL="0" indent="0" algn="ctr">
              <a:buFont typeface="Arial" panose="020B0604020202020204" pitchFamily="34" charset="0"/>
              <a:buNone/>
            </a:pPr>
            <a:endParaRPr lang="en-GB" sz="1800">
              <a:solidFill>
                <a:schemeClr val="accent1">
                  <a:lumMod val="20000"/>
                  <a:lumOff val="80000"/>
                </a:schemeClr>
              </a:solidFill>
            </a:endParaRPr>
          </a:p>
        </p:txBody>
      </p:sp>
      <p:sp>
        <p:nvSpPr>
          <p:cNvPr id="61" name="Rectangle 60">
            <a:extLst>
              <a:ext uri="{FF2B5EF4-FFF2-40B4-BE49-F238E27FC236}">
                <a16:creationId xmlns:a16="http://schemas.microsoft.com/office/drawing/2014/main" id="{BE49B8AF-0C1A-5752-1D0B-9B0CB2DC4192}"/>
              </a:ext>
            </a:extLst>
          </p:cNvPr>
          <p:cNvSpPr/>
          <p:nvPr/>
        </p:nvSpPr>
        <p:spPr>
          <a:xfrm>
            <a:off x="9180921" y="2888643"/>
            <a:ext cx="1651199" cy="101166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209BD0E7-F752-3B44-7714-3BD7F2BFAB87}"/>
              </a:ext>
            </a:extLst>
          </p:cNvPr>
          <p:cNvSpPr/>
          <p:nvPr/>
        </p:nvSpPr>
        <p:spPr>
          <a:xfrm>
            <a:off x="9220492" y="2943500"/>
            <a:ext cx="1558676" cy="93097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TextBox 62">
            <a:extLst>
              <a:ext uri="{FF2B5EF4-FFF2-40B4-BE49-F238E27FC236}">
                <a16:creationId xmlns:a16="http://schemas.microsoft.com/office/drawing/2014/main" id="{767D2721-B280-8820-F7FA-96BCAE778F6F}"/>
              </a:ext>
            </a:extLst>
          </p:cNvPr>
          <p:cNvSpPr txBox="1"/>
          <p:nvPr/>
        </p:nvSpPr>
        <p:spPr>
          <a:xfrm>
            <a:off x="9560267" y="2961389"/>
            <a:ext cx="1014850" cy="307777"/>
          </a:xfrm>
          <a:prstGeom prst="rect">
            <a:avLst/>
          </a:prstGeom>
          <a:noFill/>
        </p:spPr>
        <p:txBody>
          <a:bodyPr wrap="square" lIns="91440" tIns="45720" rIns="91440" bIns="45720" rtlCol="0" anchor="t">
            <a:spAutoFit/>
          </a:bodyPr>
          <a:lstStyle/>
          <a:p>
            <a:r>
              <a:rPr lang="en-GB" sz="1400" b="1">
                <a:solidFill>
                  <a:schemeClr val="accent1">
                    <a:lumMod val="20000"/>
                    <a:lumOff val="80000"/>
                  </a:schemeClr>
                </a:solidFill>
              </a:rPr>
              <a:t>SALT - JL</a:t>
            </a:r>
          </a:p>
        </p:txBody>
      </p:sp>
      <p:sp>
        <p:nvSpPr>
          <p:cNvPr id="65" name="Content Placeholder 2">
            <a:extLst>
              <a:ext uri="{FF2B5EF4-FFF2-40B4-BE49-F238E27FC236}">
                <a16:creationId xmlns:a16="http://schemas.microsoft.com/office/drawing/2014/main" id="{446459CC-17FE-B4D6-3250-E82D04933ABE}"/>
              </a:ext>
            </a:extLst>
          </p:cNvPr>
          <p:cNvSpPr txBox="1">
            <a:spLocks/>
          </p:cNvSpPr>
          <p:nvPr/>
        </p:nvSpPr>
        <p:spPr>
          <a:xfrm>
            <a:off x="9042562" y="3328821"/>
            <a:ext cx="1325044" cy="6620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800">
                <a:solidFill>
                  <a:schemeClr val="bg1"/>
                </a:solidFill>
              </a:rPr>
              <a:t> </a:t>
            </a:r>
          </a:p>
          <a:p>
            <a:pPr marL="0" indent="0" algn="ctr">
              <a:buFont typeface="Arial" panose="020B0604020202020204" pitchFamily="34" charset="0"/>
              <a:buNone/>
            </a:pPr>
            <a:endParaRPr lang="en-GB" sz="1800">
              <a:solidFill>
                <a:schemeClr val="bg1"/>
              </a:solidFill>
            </a:endParaRPr>
          </a:p>
        </p:txBody>
      </p:sp>
      <p:sp>
        <p:nvSpPr>
          <p:cNvPr id="66" name="Content Placeholder 2">
            <a:extLst>
              <a:ext uri="{FF2B5EF4-FFF2-40B4-BE49-F238E27FC236}">
                <a16:creationId xmlns:a16="http://schemas.microsoft.com/office/drawing/2014/main" id="{EB91F1E9-2E83-7C2A-CF67-2AF6E77F4410}"/>
              </a:ext>
            </a:extLst>
          </p:cNvPr>
          <p:cNvSpPr txBox="1">
            <a:spLocks/>
          </p:cNvSpPr>
          <p:nvPr/>
        </p:nvSpPr>
        <p:spPr>
          <a:xfrm>
            <a:off x="9230317" y="3261377"/>
            <a:ext cx="1558676" cy="4931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200">
                <a:solidFill>
                  <a:schemeClr val="bg1"/>
                </a:solidFill>
              </a:rPr>
              <a:t>Assessment/ </a:t>
            </a:r>
            <a:r>
              <a:rPr lang="en-GB" sz="1200">
                <a:solidFill>
                  <a:schemeClr val="accent1">
                    <a:lumMod val="20000"/>
                    <a:lumOff val="80000"/>
                  </a:schemeClr>
                </a:solidFill>
              </a:rPr>
              <a:t>reports</a:t>
            </a:r>
            <a:r>
              <a:rPr lang="en-GB" sz="1200">
                <a:solidFill>
                  <a:schemeClr val="bg1"/>
                </a:solidFill>
              </a:rPr>
              <a:t> &amp; training </a:t>
            </a:r>
          </a:p>
        </p:txBody>
      </p:sp>
      <p:sp>
        <p:nvSpPr>
          <p:cNvPr id="67" name="TextBox 66">
            <a:extLst>
              <a:ext uri="{FF2B5EF4-FFF2-40B4-BE49-F238E27FC236}">
                <a16:creationId xmlns:a16="http://schemas.microsoft.com/office/drawing/2014/main" id="{C8EC8639-1BBE-5B14-9427-C34E5447FB14}"/>
              </a:ext>
            </a:extLst>
          </p:cNvPr>
          <p:cNvSpPr txBox="1"/>
          <p:nvPr/>
        </p:nvSpPr>
        <p:spPr>
          <a:xfrm>
            <a:off x="115250" y="5382368"/>
            <a:ext cx="9104564" cy="1200329"/>
          </a:xfrm>
          <a:prstGeom prst="rect">
            <a:avLst/>
          </a:prstGeom>
          <a:solidFill>
            <a:schemeClr val="accent1">
              <a:lumMod val="40000"/>
              <a:lumOff val="60000"/>
            </a:schemeClr>
          </a:solidFill>
          <a:ln w="76200">
            <a:solidFill>
              <a:schemeClr val="accent1"/>
            </a:solidFill>
          </a:ln>
        </p:spPr>
        <p:txBody>
          <a:bodyPr wrap="square" rtlCol="0">
            <a:spAutoFit/>
          </a:bodyPr>
          <a:lstStyle/>
          <a:p>
            <a:r>
              <a:rPr lang="en-GB" sz="1600" b="1">
                <a:solidFill>
                  <a:schemeClr val="accent1">
                    <a:lumMod val="50000"/>
                  </a:schemeClr>
                </a:solidFill>
              </a:rPr>
              <a:t>SEND Practitioners:- </a:t>
            </a:r>
            <a:r>
              <a:rPr lang="en-GB" sz="1200">
                <a:solidFill>
                  <a:schemeClr val="accent1">
                    <a:lumMod val="50000"/>
                  </a:schemeClr>
                </a:solidFill>
              </a:rPr>
              <a:t>advocating for learners and working closely with CAMS, SPMs and Lecturers to support learners. This can be on Teams, in class or 1:1 sessions. This is for learners with EHCPs and SEND (no EHCP); for 16-18, adults or apprentices. </a:t>
            </a:r>
            <a:r>
              <a:rPr lang="en-GB" sz="1200" b="1">
                <a:solidFill>
                  <a:schemeClr val="accent1">
                    <a:lumMod val="50000"/>
                  </a:schemeClr>
                </a:solidFill>
              </a:rPr>
              <a:t>CAM Areas:</a:t>
            </a:r>
          </a:p>
          <a:p>
            <a:endParaRPr lang="en-GB" sz="1600"/>
          </a:p>
          <a:p>
            <a:endParaRPr lang="en-GB" sz="1600"/>
          </a:p>
          <a:p>
            <a:endParaRPr lang="en-GB" sz="1200"/>
          </a:p>
        </p:txBody>
      </p:sp>
      <p:sp>
        <p:nvSpPr>
          <p:cNvPr id="70" name="Content Placeholder 2">
            <a:extLst>
              <a:ext uri="{FF2B5EF4-FFF2-40B4-BE49-F238E27FC236}">
                <a16:creationId xmlns:a16="http://schemas.microsoft.com/office/drawing/2014/main" id="{71BCEE28-8FC3-87FA-A467-77E09184DBA5}"/>
              </a:ext>
            </a:extLst>
          </p:cNvPr>
          <p:cNvSpPr txBox="1">
            <a:spLocks/>
          </p:cNvSpPr>
          <p:nvPr/>
        </p:nvSpPr>
        <p:spPr>
          <a:xfrm>
            <a:off x="84968" y="4237999"/>
            <a:ext cx="2989384" cy="43100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en-GB" sz="1200" i="1">
                <a:solidFill>
                  <a:schemeClr val="bg1"/>
                </a:solidFill>
              </a:rPr>
              <a:t>Coordinating EAAs. Liaising with same as (&amp; with) Deputy SENDCO – Also Exams</a:t>
            </a:r>
          </a:p>
        </p:txBody>
      </p:sp>
      <p:sp>
        <p:nvSpPr>
          <p:cNvPr id="71" name="Content Placeholder 2">
            <a:extLst>
              <a:ext uri="{FF2B5EF4-FFF2-40B4-BE49-F238E27FC236}">
                <a16:creationId xmlns:a16="http://schemas.microsoft.com/office/drawing/2014/main" id="{B4D0E28F-7291-98AB-1E79-56AC2A00A8A6}"/>
              </a:ext>
            </a:extLst>
          </p:cNvPr>
          <p:cNvSpPr txBox="1">
            <a:spLocks/>
          </p:cNvSpPr>
          <p:nvPr/>
        </p:nvSpPr>
        <p:spPr>
          <a:xfrm>
            <a:off x="3384448" y="736865"/>
            <a:ext cx="3270621" cy="2719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en-GB" sz="1400" b="1">
                <a:solidFill>
                  <a:schemeClr val="bg1"/>
                </a:solidFill>
              </a:rPr>
              <a:t>Apprentices and Adults </a:t>
            </a:r>
            <a:r>
              <a:rPr lang="en-GB" sz="1400">
                <a:solidFill>
                  <a:schemeClr val="bg1"/>
                </a:solidFill>
              </a:rPr>
              <a:t>Provision Type </a:t>
            </a:r>
            <a:endParaRPr lang="en-GB" sz="1400">
              <a:solidFill>
                <a:schemeClr val="bg1"/>
              </a:solidFill>
              <a:ea typeface="Calibri"/>
              <a:cs typeface="Calibri"/>
            </a:endParaRPr>
          </a:p>
          <a:p>
            <a:pPr marL="0" indent="0" algn="ctr">
              <a:buFont typeface="Arial" panose="020B0604020202020204" pitchFamily="34" charset="0"/>
              <a:buNone/>
            </a:pPr>
            <a:endParaRPr lang="en-GB" sz="1800">
              <a:solidFill>
                <a:schemeClr val="bg1"/>
              </a:solidFill>
            </a:endParaRPr>
          </a:p>
          <a:p>
            <a:pPr marL="0" indent="0" algn="ctr">
              <a:buFont typeface="Arial" panose="020B0604020202020204" pitchFamily="34" charset="0"/>
              <a:buNone/>
            </a:pPr>
            <a:r>
              <a:rPr lang="en-GB" sz="1800">
                <a:solidFill>
                  <a:schemeClr val="accent1">
                    <a:lumMod val="20000"/>
                    <a:lumOff val="80000"/>
                  </a:schemeClr>
                </a:solidFill>
              </a:rPr>
              <a:t> </a:t>
            </a:r>
          </a:p>
        </p:txBody>
      </p:sp>
      <p:pic>
        <p:nvPicPr>
          <p:cNvPr id="73" name="Picture 72" descr="A group of women in circle frames&#10;&#10;Description automatically generated">
            <a:extLst>
              <a:ext uri="{FF2B5EF4-FFF2-40B4-BE49-F238E27FC236}">
                <a16:creationId xmlns:a16="http://schemas.microsoft.com/office/drawing/2014/main" id="{51567DAF-F33C-4C84-EBD8-A990CD1B6CCC}"/>
              </a:ext>
            </a:extLst>
          </p:cNvPr>
          <p:cNvPicPr>
            <a:picLocks noChangeAspect="1"/>
          </p:cNvPicPr>
          <p:nvPr/>
        </p:nvPicPr>
        <p:blipFill rotWithShape="1">
          <a:blip r:embed="rId3"/>
          <a:srcRect l="3536" t="6758" r="63978" b="36856"/>
          <a:stretch/>
        </p:blipFill>
        <p:spPr bwMode="auto">
          <a:xfrm>
            <a:off x="4536292" y="1132370"/>
            <a:ext cx="914050" cy="954842"/>
          </a:xfrm>
          <a:prstGeom prst="rect">
            <a:avLst/>
          </a:prstGeom>
          <a:ln>
            <a:noFill/>
          </a:ln>
          <a:extLst>
            <a:ext uri="{53640926-AAD7-44D8-BBD7-CCE9431645EC}">
              <a14:shadowObscured xmlns:a14="http://schemas.microsoft.com/office/drawing/2010/main"/>
            </a:ext>
          </a:extLst>
        </p:spPr>
      </p:pic>
      <p:sp>
        <p:nvSpPr>
          <p:cNvPr id="80" name="Content Placeholder 2">
            <a:extLst>
              <a:ext uri="{FF2B5EF4-FFF2-40B4-BE49-F238E27FC236}">
                <a16:creationId xmlns:a16="http://schemas.microsoft.com/office/drawing/2014/main" id="{AFA9F5B7-A5C6-4670-3DCC-CF661DA83AAC}"/>
              </a:ext>
            </a:extLst>
          </p:cNvPr>
          <p:cNvSpPr txBox="1">
            <a:spLocks/>
          </p:cNvSpPr>
          <p:nvPr/>
        </p:nvSpPr>
        <p:spPr>
          <a:xfrm>
            <a:off x="9649621" y="2046910"/>
            <a:ext cx="1125901" cy="48208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400" b="1">
                <a:solidFill>
                  <a:schemeClr val="bg1"/>
                </a:solidFill>
              </a:rPr>
              <a:t>AP Curriculum</a:t>
            </a:r>
          </a:p>
          <a:p>
            <a:pPr marL="0" indent="0" algn="ctr">
              <a:lnSpc>
                <a:spcPct val="100000"/>
              </a:lnSpc>
              <a:spcBef>
                <a:spcPts val="0"/>
              </a:spcBef>
              <a:buNone/>
            </a:pPr>
            <a:endParaRPr lang="en-GB" sz="1600" b="1">
              <a:solidFill>
                <a:schemeClr val="accent1">
                  <a:lumMod val="20000"/>
                  <a:lumOff val="80000"/>
                </a:schemeClr>
              </a:solidFill>
            </a:endParaRPr>
          </a:p>
        </p:txBody>
      </p:sp>
      <p:pic>
        <p:nvPicPr>
          <p:cNvPr id="85" name="Picture 84">
            <a:extLst>
              <a:ext uri="{FF2B5EF4-FFF2-40B4-BE49-F238E27FC236}">
                <a16:creationId xmlns:a16="http://schemas.microsoft.com/office/drawing/2014/main" id="{ADF1631A-CD21-A290-7826-B7B6694BE1E6}"/>
              </a:ext>
            </a:extLst>
          </p:cNvPr>
          <p:cNvPicPr>
            <a:picLocks noChangeAspect="1"/>
          </p:cNvPicPr>
          <p:nvPr/>
        </p:nvPicPr>
        <p:blipFill>
          <a:blip r:embed="rId5"/>
          <a:stretch>
            <a:fillRect/>
          </a:stretch>
        </p:blipFill>
        <p:spPr>
          <a:xfrm>
            <a:off x="3469551" y="1129330"/>
            <a:ext cx="923391" cy="939488"/>
          </a:xfrm>
          <a:prstGeom prst="rect">
            <a:avLst/>
          </a:prstGeom>
        </p:spPr>
      </p:pic>
      <p:sp>
        <p:nvSpPr>
          <p:cNvPr id="89" name="Content Placeholder 2">
            <a:extLst>
              <a:ext uri="{FF2B5EF4-FFF2-40B4-BE49-F238E27FC236}">
                <a16:creationId xmlns:a16="http://schemas.microsoft.com/office/drawing/2014/main" id="{9D71CC96-C82A-740E-EE49-9DE61221D454}"/>
              </a:ext>
            </a:extLst>
          </p:cNvPr>
          <p:cNvSpPr txBox="1">
            <a:spLocks/>
          </p:cNvSpPr>
          <p:nvPr/>
        </p:nvSpPr>
        <p:spPr>
          <a:xfrm>
            <a:off x="1532545" y="2174945"/>
            <a:ext cx="1271442" cy="34339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400" b="1">
                <a:solidFill>
                  <a:schemeClr val="bg1"/>
                </a:solidFill>
              </a:rPr>
              <a:t>SENDCO</a:t>
            </a:r>
          </a:p>
          <a:p>
            <a:pPr marL="0" indent="0" algn="ctr">
              <a:lnSpc>
                <a:spcPct val="100000"/>
              </a:lnSpc>
              <a:spcBef>
                <a:spcPts val="0"/>
              </a:spcBef>
              <a:buNone/>
            </a:pPr>
            <a:r>
              <a:rPr lang="en-GB" sz="1400">
                <a:solidFill>
                  <a:schemeClr val="accent1">
                    <a:lumMod val="20000"/>
                    <a:lumOff val="80000"/>
                  </a:schemeClr>
                </a:solidFill>
              </a:rPr>
              <a:t> </a:t>
            </a:r>
          </a:p>
          <a:p>
            <a:pPr marL="0" indent="0" algn="ctr">
              <a:lnSpc>
                <a:spcPct val="100000"/>
              </a:lnSpc>
              <a:spcBef>
                <a:spcPts val="0"/>
              </a:spcBef>
              <a:buFont typeface="Arial" panose="020B0604020202020204" pitchFamily="34" charset="0"/>
              <a:buNone/>
            </a:pPr>
            <a:endParaRPr lang="en-GB" sz="1600" b="1">
              <a:solidFill>
                <a:schemeClr val="accent1">
                  <a:lumMod val="20000"/>
                  <a:lumOff val="80000"/>
                </a:schemeClr>
              </a:solidFill>
            </a:endParaRPr>
          </a:p>
          <a:p>
            <a:pPr marL="0" indent="0" algn="ctr">
              <a:buFont typeface="Arial" panose="020B0604020202020204" pitchFamily="34" charset="0"/>
              <a:buNone/>
            </a:pPr>
            <a:r>
              <a:rPr lang="en-GB" sz="1800">
                <a:solidFill>
                  <a:schemeClr val="accent1">
                    <a:lumMod val="20000"/>
                    <a:lumOff val="80000"/>
                  </a:schemeClr>
                </a:solidFill>
              </a:rPr>
              <a:t> </a:t>
            </a:r>
          </a:p>
        </p:txBody>
      </p:sp>
      <p:sp>
        <p:nvSpPr>
          <p:cNvPr id="91" name="Content Placeholder 2">
            <a:extLst>
              <a:ext uri="{FF2B5EF4-FFF2-40B4-BE49-F238E27FC236}">
                <a16:creationId xmlns:a16="http://schemas.microsoft.com/office/drawing/2014/main" id="{6FCAFAF6-B3AA-4F15-C898-1C9B3C91A732}"/>
              </a:ext>
            </a:extLst>
          </p:cNvPr>
          <p:cNvSpPr txBox="1">
            <a:spLocks/>
          </p:cNvSpPr>
          <p:nvPr/>
        </p:nvSpPr>
        <p:spPr>
          <a:xfrm>
            <a:off x="3124324" y="2126907"/>
            <a:ext cx="1477206" cy="5388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400" b="1">
                <a:solidFill>
                  <a:schemeClr val="bg1"/>
                </a:solidFill>
              </a:rPr>
              <a:t>AP Apprentices/EE</a:t>
            </a:r>
            <a:endParaRPr lang="en-GB" sz="1400">
              <a:solidFill>
                <a:schemeClr val="bg1"/>
              </a:solidFill>
            </a:endParaRPr>
          </a:p>
          <a:p>
            <a:pPr marL="0" indent="0" algn="ctr">
              <a:lnSpc>
                <a:spcPct val="100000"/>
              </a:lnSpc>
              <a:spcBef>
                <a:spcPts val="0"/>
              </a:spcBef>
              <a:buFont typeface="Arial" panose="020B0604020202020204" pitchFamily="34" charset="0"/>
              <a:buNone/>
            </a:pPr>
            <a:endParaRPr lang="en-GB" sz="1600" b="1">
              <a:solidFill>
                <a:schemeClr val="accent1">
                  <a:lumMod val="20000"/>
                  <a:lumOff val="80000"/>
                </a:schemeClr>
              </a:solidFill>
            </a:endParaRPr>
          </a:p>
          <a:p>
            <a:pPr marL="0" indent="0" algn="ctr">
              <a:buFont typeface="Arial" panose="020B0604020202020204" pitchFamily="34" charset="0"/>
              <a:buNone/>
            </a:pPr>
            <a:r>
              <a:rPr lang="en-GB" sz="1800">
                <a:solidFill>
                  <a:schemeClr val="accent1">
                    <a:lumMod val="20000"/>
                    <a:lumOff val="80000"/>
                  </a:schemeClr>
                </a:solidFill>
              </a:rPr>
              <a:t> </a:t>
            </a:r>
          </a:p>
        </p:txBody>
      </p:sp>
      <p:pic>
        <p:nvPicPr>
          <p:cNvPr id="93" name="Picture 92">
            <a:extLst>
              <a:ext uri="{FF2B5EF4-FFF2-40B4-BE49-F238E27FC236}">
                <a16:creationId xmlns:a16="http://schemas.microsoft.com/office/drawing/2014/main" id="{1A5828F1-A2B5-004B-A497-C1A9318CCE8A}"/>
              </a:ext>
            </a:extLst>
          </p:cNvPr>
          <p:cNvPicPr>
            <a:picLocks noChangeAspect="1"/>
          </p:cNvPicPr>
          <p:nvPr/>
        </p:nvPicPr>
        <p:blipFill>
          <a:blip r:embed="rId6"/>
          <a:stretch>
            <a:fillRect/>
          </a:stretch>
        </p:blipFill>
        <p:spPr>
          <a:xfrm>
            <a:off x="5614607" y="1129330"/>
            <a:ext cx="955117" cy="937595"/>
          </a:xfrm>
          <a:prstGeom prst="rect">
            <a:avLst/>
          </a:prstGeom>
        </p:spPr>
      </p:pic>
      <p:sp>
        <p:nvSpPr>
          <p:cNvPr id="95" name="Content Placeholder 2">
            <a:extLst>
              <a:ext uri="{FF2B5EF4-FFF2-40B4-BE49-F238E27FC236}">
                <a16:creationId xmlns:a16="http://schemas.microsoft.com/office/drawing/2014/main" id="{C56BC575-3528-EF3A-A6AA-ACCAF3BB2E26}"/>
              </a:ext>
            </a:extLst>
          </p:cNvPr>
          <p:cNvSpPr txBox="1">
            <a:spLocks/>
          </p:cNvSpPr>
          <p:nvPr/>
        </p:nvSpPr>
        <p:spPr>
          <a:xfrm>
            <a:off x="5464426" y="2169018"/>
            <a:ext cx="1271442" cy="5833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400" b="1">
                <a:solidFill>
                  <a:schemeClr val="bg1"/>
                </a:solidFill>
              </a:rPr>
              <a:t>Head of Adults &amp; HE</a:t>
            </a:r>
            <a:endParaRPr lang="en-GB" sz="1400">
              <a:solidFill>
                <a:schemeClr val="bg1"/>
              </a:solidFill>
            </a:endParaRPr>
          </a:p>
          <a:p>
            <a:pPr marL="0" indent="0" algn="ctr">
              <a:lnSpc>
                <a:spcPct val="100000"/>
              </a:lnSpc>
              <a:spcBef>
                <a:spcPts val="0"/>
              </a:spcBef>
              <a:buFont typeface="Arial" panose="020B0604020202020204" pitchFamily="34" charset="0"/>
              <a:buNone/>
            </a:pPr>
            <a:endParaRPr lang="en-GB" sz="1600" b="1">
              <a:solidFill>
                <a:schemeClr val="accent1">
                  <a:lumMod val="20000"/>
                  <a:lumOff val="80000"/>
                </a:schemeClr>
              </a:solidFill>
            </a:endParaRPr>
          </a:p>
          <a:p>
            <a:pPr marL="0" indent="0" algn="ctr">
              <a:buFont typeface="Arial" panose="020B0604020202020204" pitchFamily="34" charset="0"/>
              <a:buNone/>
            </a:pPr>
            <a:r>
              <a:rPr lang="en-GB" sz="1800">
                <a:solidFill>
                  <a:schemeClr val="accent1">
                    <a:lumMod val="20000"/>
                    <a:lumOff val="80000"/>
                  </a:schemeClr>
                </a:solidFill>
              </a:rPr>
              <a:t> </a:t>
            </a:r>
          </a:p>
        </p:txBody>
      </p:sp>
      <p:sp>
        <p:nvSpPr>
          <p:cNvPr id="105" name="Oval 104">
            <a:extLst>
              <a:ext uri="{FF2B5EF4-FFF2-40B4-BE49-F238E27FC236}">
                <a16:creationId xmlns:a16="http://schemas.microsoft.com/office/drawing/2014/main" id="{9EFBFC05-91FD-DB46-CCDF-21ACEAF1E0BA}"/>
              </a:ext>
            </a:extLst>
          </p:cNvPr>
          <p:cNvSpPr/>
          <p:nvPr/>
        </p:nvSpPr>
        <p:spPr>
          <a:xfrm>
            <a:off x="3754156" y="5914867"/>
            <a:ext cx="1170205" cy="59721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Content Placeholder 2">
            <a:extLst>
              <a:ext uri="{FF2B5EF4-FFF2-40B4-BE49-F238E27FC236}">
                <a16:creationId xmlns:a16="http://schemas.microsoft.com/office/drawing/2014/main" id="{AFFE76F0-DBAC-E08F-C735-C6FADD688708}"/>
              </a:ext>
            </a:extLst>
          </p:cNvPr>
          <p:cNvSpPr txBox="1">
            <a:spLocks/>
          </p:cNvSpPr>
          <p:nvPr/>
        </p:nvSpPr>
        <p:spPr>
          <a:xfrm>
            <a:off x="3769819" y="5965979"/>
            <a:ext cx="1123178" cy="49428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200" i="1">
                <a:solidFill>
                  <a:schemeClr val="accent1">
                    <a:lumMod val="20000"/>
                    <a:lumOff val="80000"/>
                  </a:schemeClr>
                </a:solidFill>
              </a:rPr>
              <a:t> A Levels </a:t>
            </a:r>
          </a:p>
          <a:p>
            <a:pPr marL="0" indent="0" algn="ctr">
              <a:lnSpc>
                <a:spcPct val="100000"/>
              </a:lnSpc>
              <a:spcBef>
                <a:spcPts val="0"/>
              </a:spcBef>
              <a:buFont typeface="Arial" panose="020B0604020202020204" pitchFamily="34" charset="0"/>
              <a:buNone/>
            </a:pPr>
            <a:r>
              <a:rPr lang="en-GB" sz="1200" i="1">
                <a:solidFill>
                  <a:schemeClr val="accent1">
                    <a:lumMod val="20000"/>
                    <a:lumOff val="80000"/>
                  </a:schemeClr>
                </a:solidFill>
              </a:rPr>
              <a:t>and Business </a:t>
            </a:r>
          </a:p>
        </p:txBody>
      </p:sp>
      <p:sp>
        <p:nvSpPr>
          <p:cNvPr id="122" name="Oval 121">
            <a:extLst>
              <a:ext uri="{FF2B5EF4-FFF2-40B4-BE49-F238E27FC236}">
                <a16:creationId xmlns:a16="http://schemas.microsoft.com/office/drawing/2014/main" id="{97538738-1433-08B6-D8B8-672CEBFD1005}"/>
              </a:ext>
            </a:extLst>
          </p:cNvPr>
          <p:cNvSpPr/>
          <p:nvPr/>
        </p:nvSpPr>
        <p:spPr>
          <a:xfrm>
            <a:off x="1504365" y="5903692"/>
            <a:ext cx="585103" cy="58017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Content Placeholder 2">
            <a:extLst>
              <a:ext uri="{FF2B5EF4-FFF2-40B4-BE49-F238E27FC236}">
                <a16:creationId xmlns:a16="http://schemas.microsoft.com/office/drawing/2014/main" id="{4EC0461A-1C22-576F-0429-F94FB924131D}"/>
              </a:ext>
            </a:extLst>
          </p:cNvPr>
          <p:cNvSpPr txBox="1">
            <a:spLocks/>
          </p:cNvSpPr>
          <p:nvPr/>
        </p:nvSpPr>
        <p:spPr>
          <a:xfrm>
            <a:off x="1629278" y="6072458"/>
            <a:ext cx="324418" cy="3136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200" i="1">
                <a:solidFill>
                  <a:schemeClr val="accent1">
                    <a:lumMod val="20000"/>
                    <a:lumOff val="80000"/>
                  </a:schemeClr>
                </a:solidFill>
              </a:rPr>
              <a:t>IT</a:t>
            </a:r>
          </a:p>
        </p:txBody>
      </p:sp>
      <p:sp>
        <p:nvSpPr>
          <p:cNvPr id="124" name="Oval 123">
            <a:extLst>
              <a:ext uri="{FF2B5EF4-FFF2-40B4-BE49-F238E27FC236}">
                <a16:creationId xmlns:a16="http://schemas.microsoft.com/office/drawing/2014/main" id="{1DE065A0-3A85-5403-1F50-33434F411F31}"/>
              </a:ext>
            </a:extLst>
          </p:cNvPr>
          <p:cNvSpPr/>
          <p:nvPr/>
        </p:nvSpPr>
        <p:spPr>
          <a:xfrm>
            <a:off x="2173528" y="5913461"/>
            <a:ext cx="585103" cy="5752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Content Placeholder 2">
            <a:extLst>
              <a:ext uri="{FF2B5EF4-FFF2-40B4-BE49-F238E27FC236}">
                <a16:creationId xmlns:a16="http://schemas.microsoft.com/office/drawing/2014/main" id="{CD88865E-94D5-0459-9E4C-A1BBAA9FEEE0}"/>
              </a:ext>
            </a:extLst>
          </p:cNvPr>
          <p:cNvSpPr txBox="1">
            <a:spLocks/>
          </p:cNvSpPr>
          <p:nvPr/>
        </p:nvSpPr>
        <p:spPr>
          <a:xfrm>
            <a:off x="1896645" y="6047497"/>
            <a:ext cx="1123178" cy="49428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200" i="1">
                <a:solidFill>
                  <a:schemeClr val="accent1">
                    <a:lumMod val="20000"/>
                    <a:lumOff val="80000"/>
                  </a:schemeClr>
                </a:solidFill>
              </a:rPr>
              <a:t>CDI</a:t>
            </a:r>
          </a:p>
        </p:txBody>
      </p:sp>
      <p:sp>
        <p:nvSpPr>
          <p:cNvPr id="126" name="Oval 125">
            <a:extLst>
              <a:ext uri="{FF2B5EF4-FFF2-40B4-BE49-F238E27FC236}">
                <a16:creationId xmlns:a16="http://schemas.microsoft.com/office/drawing/2014/main" id="{3C4BFB8F-D041-AB37-ACEA-C7C972EC725C}"/>
              </a:ext>
            </a:extLst>
          </p:cNvPr>
          <p:cNvSpPr/>
          <p:nvPr/>
        </p:nvSpPr>
        <p:spPr>
          <a:xfrm>
            <a:off x="2830667" y="5968990"/>
            <a:ext cx="846961" cy="52236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Content Placeholder 2">
            <a:extLst>
              <a:ext uri="{FF2B5EF4-FFF2-40B4-BE49-F238E27FC236}">
                <a16:creationId xmlns:a16="http://schemas.microsoft.com/office/drawing/2014/main" id="{DA4CA22C-D590-ECE0-D56C-64EA79AD63EC}"/>
              </a:ext>
            </a:extLst>
          </p:cNvPr>
          <p:cNvSpPr txBox="1">
            <a:spLocks/>
          </p:cNvSpPr>
          <p:nvPr/>
        </p:nvSpPr>
        <p:spPr>
          <a:xfrm>
            <a:off x="2885381" y="5978585"/>
            <a:ext cx="708187" cy="49428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200" i="1">
                <a:solidFill>
                  <a:schemeClr val="accent1">
                    <a:lumMod val="20000"/>
                    <a:lumOff val="80000"/>
                  </a:schemeClr>
                </a:solidFill>
              </a:rPr>
              <a:t>Motor </a:t>
            </a:r>
          </a:p>
          <a:p>
            <a:pPr marL="0" indent="0" algn="ctr">
              <a:lnSpc>
                <a:spcPct val="100000"/>
              </a:lnSpc>
              <a:spcBef>
                <a:spcPts val="0"/>
              </a:spcBef>
              <a:buFont typeface="Arial" panose="020B0604020202020204" pitchFamily="34" charset="0"/>
              <a:buNone/>
            </a:pPr>
            <a:r>
              <a:rPr lang="en-GB" sz="1200" i="1">
                <a:solidFill>
                  <a:schemeClr val="accent1">
                    <a:lumMod val="20000"/>
                    <a:lumOff val="80000"/>
                  </a:schemeClr>
                </a:solidFill>
              </a:rPr>
              <a:t>Vehicle</a:t>
            </a:r>
          </a:p>
        </p:txBody>
      </p:sp>
      <p:sp>
        <p:nvSpPr>
          <p:cNvPr id="129" name="Oval 128">
            <a:extLst>
              <a:ext uri="{FF2B5EF4-FFF2-40B4-BE49-F238E27FC236}">
                <a16:creationId xmlns:a16="http://schemas.microsoft.com/office/drawing/2014/main" id="{D744FFE0-792C-02C3-A2CF-922726009C33}"/>
              </a:ext>
            </a:extLst>
          </p:cNvPr>
          <p:cNvSpPr/>
          <p:nvPr/>
        </p:nvSpPr>
        <p:spPr>
          <a:xfrm>
            <a:off x="5023663" y="5864921"/>
            <a:ext cx="1164550" cy="65061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Content Placeholder 2">
            <a:extLst>
              <a:ext uri="{FF2B5EF4-FFF2-40B4-BE49-F238E27FC236}">
                <a16:creationId xmlns:a16="http://schemas.microsoft.com/office/drawing/2014/main" id="{7CDDBDF8-5185-65F3-22AA-443E8AB33828}"/>
              </a:ext>
            </a:extLst>
          </p:cNvPr>
          <p:cNvSpPr txBox="1">
            <a:spLocks/>
          </p:cNvSpPr>
          <p:nvPr/>
        </p:nvSpPr>
        <p:spPr>
          <a:xfrm>
            <a:off x="5019759" y="5924036"/>
            <a:ext cx="1155960" cy="62014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100" i="1">
                <a:solidFill>
                  <a:schemeClr val="accent1">
                    <a:lumMod val="20000"/>
                    <a:lumOff val="80000"/>
                  </a:schemeClr>
                </a:solidFill>
              </a:rPr>
              <a:t>Hair Beauty and Hospitality</a:t>
            </a:r>
          </a:p>
          <a:p>
            <a:pPr marL="0" indent="0" algn="ctr">
              <a:lnSpc>
                <a:spcPct val="100000"/>
              </a:lnSpc>
              <a:spcBef>
                <a:spcPts val="0"/>
              </a:spcBef>
              <a:buFont typeface="Arial" panose="020B0604020202020204" pitchFamily="34" charset="0"/>
              <a:buNone/>
            </a:pPr>
            <a:r>
              <a:rPr lang="en-GB" sz="1100" i="1">
                <a:solidFill>
                  <a:schemeClr val="accent1">
                    <a:lumMod val="20000"/>
                    <a:lumOff val="80000"/>
                  </a:schemeClr>
                </a:solidFill>
              </a:rPr>
              <a:t>Sport/UPS</a:t>
            </a:r>
          </a:p>
        </p:txBody>
      </p:sp>
      <p:sp>
        <p:nvSpPr>
          <p:cNvPr id="131" name="Oval 130">
            <a:extLst>
              <a:ext uri="{FF2B5EF4-FFF2-40B4-BE49-F238E27FC236}">
                <a16:creationId xmlns:a16="http://schemas.microsoft.com/office/drawing/2014/main" id="{D12B9887-822E-3BA5-43B6-2EEAF16DC0E7}"/>
              </a:ext>
            </a:extLst>
          </p:cNvPr>
          <p:cNvSpPr/>
          <p:nvPr/>
        </p:nvSpPr>
        <p:spPr>
          <a:xfrm>
            <a:off x="234910" y="5963655"/>
            <a:ext cx="1170205" cy="48119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4DC7F18A-CC4F-BE4B-AB07-7B122317699F}"/>
              </a:ext>
            </a:extLst>
          </p:cNvPr>
          <p:cNvSpPr/>
          <p:nvPr/>
        </p:nvSpPr>
        <p:spPr>
          <a:xfrm>
            <a:off x="6240941" y="5901793"/>
            <a:ext cx="1300367" cy="62014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Content Placeholder 2">
            <a:extLst>
              <a:ext uri="{FF2B5EF4-FFF2-40B4-BE49-F238E27FC236}">
                <a16:creationId xmlns:a16="http://schemas.microsoft.com/office/drawing/2014/main" id="{8713C74C-1752-183C-4842-EC89BEBC3088}"/>
              </a:ext>
            </a:extLst>
          </p:cNvPr>
          <p:cNvSpPr txBox="1">
            <a:spLocks/>
          </p:cNvSpPr>
          <p:nvPr/>
        </p:nvSpPr>
        <p:spPr>
          <a:xfrm>
            <a:off x="6240941" y="5913461"/>
            <a:ext cx="1273354" cy="49428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200" i="1">
                <a:solidFill>
                  <a:schemeClr val="accent1">
                    <a:lumMod val="20000"/>
                    <a:lumOff val="80000"/>
                  </a:schemeClr>
                </a:solidFill>
              </a:rPr>
              <a:t>Health and Social Care Childcare</a:t>
            </a:r>
          </a:p>
        </p:txBody>
      </p:sp>
      <p:sp>
        <p:nvSpPr>
          <p:cNvPr id="138" name="Oval 137">
            <a:extLst>
              <a:ext uri="{FF2B5EF4-FFF2-40B4-BE49-F238E27FC236}">
                <a16:creationId xmlns:a16="http://schemas.microsoft.com/office/drawing/2014/main" id="{C45D58FD-664C-86F2-465E-70B6042EEB95}"/>
              </a:ext>
            </a:extLst>
          </p:cNvPr>
          <p:cNvSpPr/>
          <p:nvPr/>
        </p:nvSpPr>
        <p:spPr>
          <a:xfrm>
            <a:off x="7606444" y="5929778"/>
            <a:ext cx="1044642" cy="50926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Content Placeholder 2">
            <a:extLst>
              <a:ext uri="{FF2B5EF4-FFF2-40B4-BE49-F238E27FC236}">
                <a16:creationId xmlns:a16="http://schemas.microsoft.com/office/drawing/2014/main" id="{FD785AF2-2B7E-85F6-1372-FF289346B498}"/>
              </a:ext>
            </a:extLst>
          </p:cNvPr>
          <p:cNvSpPr txBox="1">
            <a:spLocks/>
          </p:cNvSpPr>
          <p:nvPr/>
        </p:nvSpPr>
        <p:spPr>
          <a:xfrm>
            <a:off x="7612500" y="6047556"/>
            <a:ext cx="1053239" cy="31548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200" i="1">
                <a:solidFill>
                  <a:schemeClr val="accent1">
                    <a:lumMod val="20000"/>
                    <a:lumOff val="80000"/>
                  </a:schemeClr>
                </a:solidFill>
              </a:rPr>
              <a:t>Construction</a:t>
            </a:r>
          </a:p>
        </p:txBody>
      </p:sp>
      <p:sp>
        <p:nvSpPr>
          <p:cNvPr id="140" name="TextBox 139">
            <a:extLst>
              <a:ext uri="{FF2B5EF4-FFF2-40B4-BE49-F238E27FC236}">
                <a16:creationId xmlns:a16="http://schemas.microsoft.com/office/drawing/2014/main" id="{483911E7-114D-50A1-ED79-B562DCCE6478}"/>
              </a:ext>
            </a:extLst>
          </p:cNvPr>
          <p:cNvSpPr txBox="1"/>
          <p:nvPr/>
        </p:nvSpPr>
        <p:spPr>
          <a:xfrm>
            <a:off x="9676443" y="5314850"/>
            <a:ext cx="2163043" cy="1384995"/>
          </a:xfrm>
          <a:prstGeom prst="rect">
            <a:avLst/>
          </a:prstGeom>
          <a:solidFill>
            <a:schemeClr val="accent1">
              <a:lumMod val="40000"/>
              <a:lumOff val="60000"/>
            </a:schemeClr>
          </a:solidFill>
          <a:ln w="76200">
            <a:solidFill>
              <a:schemeClr val="accent1"/>
            </a:solidFill>
          </a:ln>
        </p:spPr>
        <p:txBody>
          <a:bodyPr wrap="square" rtlCol="0">
            <a:spAutoFit/>
          </a:bodyPr>
          <a:lstStyle/>
          <a:p>
            <a:pPr algn="ctr"/>
            <a:r>
              <a:rPr lang="en-GB" sz="1200" b="1">
                <a:solidFill>
                  <a:schemeClr val="accent1">
                    <a:lumMod val="50000"/>
                  </a:schemeClr>
                </a:solidFill>
              </a:rPr>
              <a:t> CAM Area</a:t>
            </a:r>
          </a:p>
          <a:p>
            <a:pPr algn="ctr"/>
            <a:endParaRPr lang="en-GB" sz="1200"/>
          </a:p>
          <a:p>
            <a:pPr algn="ctr"/>
            <a:endParaRPr lang="en-GB" sz="1200"/>
          </a:p>
          <a:p>
            <a:pPr algn="ctr"/>
            <a:endParaRPr lang="en-GB" sz="1200"/>
          </a:p>
          <a:p>
            <a:pPr algn="ctr"/>
            <a:endParaRPr lang="en-GB" sz="1200"/>
          </a:p>
          <a:p>
            <a:pPr algn="ctr"/>
            <a:endParaRPr lang="en-GB" sz="1200"/>
          </a:p>
          <a:p>
            <a:pPr algn="ctr"/>
            <a:r>
              <a:rPr lang="en-GB" sz="1200"/>
              <a:t>   Interventions. Support: LSPs</a:t>
            </a:r>
          </a:p>
        </p:txBody>
      </p:sp>
      <p:sp>
        <p:nvSpPr>
          <p:cNvPr id="146" name="Content Placeholder 2">
            <a:extLst>
              <a:ext uri="{FF2B5EF4-FFF2-40B4-BE49-F238E27FC236}">
                <a16:creationId xmlns:a16="http://schemas.microsoft.com/office/drawing/2014/main" id="{171F995B-C9B3-92FB-DD24-726736C4A723}"/>
              </a:ext>
            </a:extLst>
          </p:cNvPr>
          <p:cNvSpPr txBox="1">
            <a:spLocks/>
          </p:cNvSpPr>
          <p:nvPr/>
        </p:nvSpPr>
        <p:spPr>
          <a:xfrm>
            <a:off x="215076" y="158961"/>
            <a:ext cx="9612503" cy="393797"/>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GB" sz="1800" b="1" u="sng">
                <a:solidFill>
                  <a:schemeClr val="bg1"/>
                </a:solidFill>
              </a:rPr>
              <a:t>SENDCo For ALL</a:t>
            </a:r>
            <a:r>
              <a:rPr lang="en-GB" sz="1800">
                <a:solidFill>
                  <a:schemeClr val="bg1"/>
                </a:solidFill>
              </a:rPr>
              <a:t>: </a:t>
            </a:r>
            <a:r>
              <a:rPr lang="en-GB" sz="1800" i="1">
                <a:solidFill>
                  <a:schemeClr val="bg1"/>
                </a:solidFill>
              </a:rPr>
              <a:t>All curriculum areas and provision types. All areas include High needs (EHCP)</a:t>
            </a:r>
            <a:endParaRPr lang="en-GB" sz="1600" i="1">
              <a:solidFill>
                <a:schemeClr val="bg1"/>
              </a:solidFill>
            </a:endParaRPr>
          </a:p>
        </p:txBody>
      </p:sp>
      <p:pic>
        <p:nvPicPr>
          <p:cNvPr id="2" name="Picture 1">
            <a:extLst>
              <a:ext uri="{FF2B5EF4-FFF2-40B4-BE49-F238E27FC236}">
                <a16:creationId xmlns:a16="http://schemas.microsoft.com/office/drawing/2014/main" id="{9C58D9CB-2D3F-9A1E-E647-8E7BE3C1ECD3}"/>
              </a:ext>
            </a:extLst>
          </p:cNvPr>
          <p:cNvPicPr>
            <a:picLocks noChangeAspect="1"/>
          </p:cNvPicPr>
          <p:nvPr/>
        </p:nvPicPr>
        <p:blipFill>
          <a:blip r:embed="rId7"/>
          <a:stretch>
            <a:fillRect/>
          </a:stretch>
        </p:blipFill>
        <p:spPr>
          <a:xfrm>
            <a:off x="9766062" y="1156259"/>
            <a:ext cx="906098" cy="867349"/>
          </a:xfrm>
          <a:prstGeom prst="rect">
            <a:avLst/>
          </a:prstGeom>
        </p:spPr>
      </p:pic>
      <p:pic>
        <p:nvPicPr>
          <p:cNvPr id="32" name="Picture 31" descr="A group of women in circle frames&#10;&#10;Description automatically generated">
            <a:extLst>
              <a:ext uri="{FF2B5EF4-FFF2-40B4-BE49-F238E27FC236}">
                <a16:creationId xmlns:a16="http://schemas.microsoft.com/office/drawing/2014/main" id="{D99E27B3-F74F-93D9-BDBC-926A9596DDA8}"/>
              </a:ext>
            </a:extLst>
          </p:cNvPr>
          <p:cNvPicPr>
            <a:picLocks noChangeAspect="1"/>
          </p:cNvPicPr>
          <p:nvPr/>
        </p:nvPicPr>
        <p:blipFill rotWithShape="1">
          <a:blip r:embed="rId3"/>
          <a:srcRect l="3536" t="6758" r="63978" b="36856"/>
          <a:stretch/>
        </p:blipFill>
        <p:spPr bwMode="auto">
          <a:xfrm>
            <a:off x="1683165" y="1240130"/>
            <a:ext cx="914050" cy="875315"/>
          </a:xfrm>
          <a:prstGeom prst="rect">
            <a:avLst/>
          </a:prstGeom>
          <a:ln>
            <a:noFill/>
          </a:ln>
          <a:extLst>
            <a:ext uri="{53640926-AAD7-44D8-BBD7-CCE9431645EC}">
              <a14:shadowObscured xmlns:a14="http://schemas.microsoft.com/office/drawing/2010/main"/>
            </a:ext>
          </a:extLst>
        </p:spPr>
      </p:pic>
      <p:pic>
        <p:nvPicPr>
          <p:cNvPr id="33" name="Picture 32" descr="A group of women in circle frames&#10;&#10;Description automatically generated">
            <a:extLst>
              <a:ext uri="{FF2B5EF4-FFF2-40B4-BE49-F238E27FC236}">
                <a16:creationId xmlns:a16="http://schemas.microsoft.com/office/drawing/2014/main" id="{BF34BB9A-A13A-8D57-EE15-71ED4301E876}"/>
              </a:ext>
            </a:extLst>
          </p:cNvPr>
          <p:cNvPicPr>
            <a:picLocks noChangeAspect="1"/>
          </p:cNvPicPr>
          <p:nvPr/>
        </p:nvPicPr>
        <p:blipFill rotWithShape="1">
          <a:blip r:embed="rId3"/>
          <a:srcRect l="3536" t="6758" r="63978" b="36856"/>
          <a:stretch/>
        </p:blipFill>
        <p:spPr bwMode="auto">
          <a:xfrm>
            <a:off x="8626969" y="1158105"/>
            <a:ext cx="914050" cy="875315"/>
          </a:xfrm>
          <a:prstGeom prst="rect">
            <a:avLst/>
          </a:prstGeom>
          <a:ln>
            <a:noFill/>
          </a:ln>
          <a:extLst>
            <a:ext uri="{53640926-AAD7-44D8-BBD7-CCE9431645EC}">
              <a14:shadowObscured xmlns:a14="http://schemas.microsoft.com/office/drawing/2010/main"/>
            </a:ext>
          </a:extLst>
        </p:spPr>
      </p:pic>
      <p:sp>
        <p:nvSpPr>
          <p:cNvPr id="35" name="Content Placeholder 2">
            <a:extLst>
              <a:ext uri="{FF2B5EF4-FFF2-40B4-BE49-F238E27FC236}">
                <a16:creationId xmlns:a16="http://schemas.microsoft.com/office/drawing/2014/main" id="{90E03F17-C30B-19C7-CFB3-41D03249A896}"/>
              </a:ext>
            </a:extLst>
          </p:cNvPr>
          <p:cNvSpPr txBox="1">
            <a:spLocks/>
          </p:cNvSpPr>
          <p:nvPr/>
        </p:nvSpPr>
        <p:spPr>
          <a:xfrm>
            <a:off x="168445" y="3197103"/>
            <a:ext cx="1268985" cy="4710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200">
                <a:solidFill>
                  <a:schemeClr val="accent1">
                    <a:lumMod val="20000"/>
                    <a:lumOff val="80000"/>
                  </a:schemeClr>
                </a:solidFill>
              </a:rPr>
              <a:t>Exam (EAA)  &amp; Consults Guru</a:t>
            </a:r>
          </a:p>
        </p:txBody>
      </p:sp>
      <p:sp>
        <p:nvSpPr>
          <p:cNvPr id="55" name="Content Placeholder 2">
            <a:extLst>
              <a:ext uri="{FF2B5EF4-FFF2-40B4-BE49-F238E27FC236}">
                <a16:creationId xmlns:a16="http://schemas.microsoft.com/office/drawing/2014/main" id="{2F1FD0CF-43A4-A94A-ACBE-E3E6CAF915BF}"/>
              </a:ext>
            </a:extLst>
          </p:cNvPr>
          <p:cNvSpPr txBox="1">
            <a:spLocks/>
          </p:cNvSpPr>
          <p:nvPr/>
        </p:nvSpPr>
        <p:spPr>
          <a:xfrm>
            <a:off x="244199" y="6069028"/>
            <a:ext cx="1123178" cy="51366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200" i="1">
                <a:solidFill>
                  <a:schemeClr val="accent1">
                    <a:lumMod val="20000"/>
                    <a:lumOff val="80000"/>
                  </a:schemeClr>
                </a:solidFill>
              </a:rPr>
              <a:t>Engineering</a:t>
            </a:r>
          </a:p>
        </p:txBody>
      </p:sp>
      <p:pic>
        <p:nvPicPr>
          <p:cNvPr id="57" name="Picture 56">
            <a:extLst>
              <a:ext uri="{FF2B5EF4-FFF2-40B4-BE49-F238E27FC236}">
                <a16:creationId xmlns:a16="http://schemas.microsoft.com/office/drawing/2014/main" id="{9999E847-2A6F-9F5F-140E-CB0F9BED25D5}"/>
              </a:ext>
            </a:extLst>
          </p:cNvPr>
          <p:cNvPicPr>
            <a:picLocks noChangeAspect="1"/>
          </p:cNvPicPr>
          <p:nvPr/>
        </p:nvPicPr>
        <p:blipFill>
          <a:blip r:embed="rId7"/>
          <a:stretch>
            <a:fillRect/>
          </a:stretch>
        </p:blipFill>
        <p:spPr>
          <a:xfrm>
            <a:off x="456285" y="1241458"/>
            <a:ext cx="906098" cy="867349"/>
          </a:xfrm>
          <a:prstGeom prst="rect">
            <a:avLst/>
          </a:prstGeom>
        </p:spPr>
      </p:pic>
      <p:sp>
        <p:nvSpPr>
          <p:cNvPr id="58" name="Content Placeholder 2">
            <a:extLst>
              <a:ext uri="{FF2B5EF4-FFF2-40B4-BE49-F238E27FC236}">
                <a16:creationId xmlns:a16="http://schemas.microsoft.com/office/drawing/2014/main" id="{8C94468A-ACB1-4ED9-7DE2-0072DF9B0FB9}"/>
              </a:ext>
            </a:extLst>
          </p:cNvPr>
          <p:cNvSpPr txBox="1">
            <a:spLocks/>
          </p:cNvSpPr>
          <p:nvPr/>
        </p:nvSpPr>
        <p:spPr>
          <a:xfrm>
            <a:off x="266605" y="2097396"/>
            <a:ext cx="1114848" cy="48208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400" b="1">
                <a:solidFill>
                  <a:schemeClr val="bg1"/>
                </a:solidFill>
              </a:rPr>
              <a:t>AP Curriculum</a:t>
            </a:r>
          </a:p>
          <a:p>
            <a:pPr marL="0" indent="0" algn="ctr">
              <a:lnSpc>
                <a:spcPct val="100000"/>
              </a:lnSpc>
              <a:spcBef>
                <a:spcPts val="0"/>
              </a:spcBef>
              <a:buNone/>
            </a:pPr>
            <a:endParaRPr lang="en-GB" sz="1600" b="1">
              <a:solidFill>
                <a:schemeClr val="accent1">
                  <a:lumMod val="20000"/>
                  <a:lumOff val="80000"/>
                </a:schemeClr>
              </a:solidFill>
            </a:endParaRPr>
          </a:p>
          <a:p>
            <a:pPr marL="0" indent="0" algn="ctr">
              <a:buFont typeface="Arial" panose="020B0604020202020204" pitchFamily="34" charset="0"/>
              <a:buNone/>
            </a:pPr>
            <a:r>
              <a:rPr lang="en-GB" sz="1800">
                <a:solidFill>
                  <a:schemeClr val="accent1">
                    <a:lumMod val="20000"/>
                    <a:lumOff val="80000"/>
                  </a:schemeClr>
                </a:solidFill>
              </a:rPr>
              <a:t> </a:t>
            </a:r>
          </a:p>
        </p:txBody>
      </p:sp>
      <p:sp>
        <p:nvSpPr>
          <p:cNvPr id="78" name="Oval 77">
            <a:extLst>
              <a:ext uri="{FF2B5EF4-FFF2-40B4-BE49-F238E27FC236}">
                <a16:creationId xmlns:a16="http://schemas.microsoft.com/office/drawing/2014/main" id="{97398EA5-D038-A413-7442-2801E727DCBC}"/>
              </a:ext>
            </a:extLst>
          </p:cNvPr>
          <p:cNvSpPr/>
          <p:nvPr/>
        </p:nvSpPr>
        <p:spPr>
          <a:xfrm>
            <a:off x="10123145" y="5614610"/>
            <a:ext cx="1280320" cy="85273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Content Placeholder 2">
            <a:extLst>
              <a:ext uri="{FF2B5EF4-FFF2-40B4-BE49-F238E27FC236}">
                <a16:creationId xmlns:a16="http://schemas.microsoft.com/office/drawing/2014/main" id="{141E6360-9065-1B25-F5B1-B65BEC28A4B4}"/>
              </a:ext>
            </a:extLst>
          </p:cNvPr>
          <p:cNvSpPr txBox="1">
            <a:spLocks/>
          </p:cNvSpPr>
          <p:nvPr/>
        </p:nvSpPr>
        <p:spPr>
          <a:xfrm>
            <a:off x="10212572" y="5614610"/>
            <a:ext cx="1152842" cy="96931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200" i="1">
                <a:solidFill>
                  <a:schemeClr val="accent1">
                    <a:lumMod val="20000"/>
                    <a:lumOff val="80000"/>
                  </a:schemeClr>
                </a:solidFill>
              </a:rPr>
              <a:t>Foundation Learning &amp; Progression Pathways</a:t>
            </a:r>
          </a:p>
        </p:txBody>
      </p:sp>
      <p:sp>
        <p:nvSpPr>
          <p:cNvPr id="82" name="Content Placeholder 2">
            <a:extLst>
              <a:ext uri="{FF2B5EF4-FFF2-40B4-BE49-F238E27FC236}">
                <a16:creationId xmlns:a16="http://schemas.microsoft.com/office/drawing/2014/main" id="{16BCFEC1-3FB4-5F25-E131-478D8864DB39}"/>
              </a:ext>
            </a:extLst>
          </p:cNvPr>
          <p:cNvSpPr txBox="1">
            <a:spLocks/>
          </p:cNvSpPr>
          <p:nvPr/>
        </p:nvSpPr>
        <p:spPr>
          <a:xfrm>
            <a:off x="4355968" y="2131806"/>
            <a:ext cx="1271442" cy="34339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400" b="1">
                <a:solidFill>
                  <a:schemeClr val="bg1"/>
                </a:solidFill>
              </a:rPr>
              <a:t>SENDCO</a:t>
            </a:r>
          </a:p>
          <a:p>
            <a:pPr marL="0" indent="0" algn="ctr">
              <a:lnSpc>
                <a:spcPct val="100000"/>
              </a:lnSpc>
              <a:spcBef>
                <a:spcPts val="0"/>
              </a:spcBef>
              <a:buNone/>
            </a:pPr>
            <a:r>
              <a:rPr lang="en-GB" sz="1400">
                <a:solidFill>
                  <a:schemeClr val="accent1">
                    <a:lumMod val="20000"/>
                    <a:lumOff val="80000"/>
                  </a:schemeClr>
                </a:solidFill>
              </a:rPr>
              <a:t> </a:t>
            </a:r>
          </a:p>
          <a:p>
            <a:pPr marL="0" indent="0" algn="ctr">
              <a:lnSpc>
                <a:spcPct val="100000"/>
              </a:lnSpc>
              <a:spcBef>
                <a:spcPts val="0"/>
              </a:spcBef>
              <a:buFont typeface="Arial" panose="020B0604020202020204" pitchFamily="34" charset="0"/>
              <a:buNone/>
            </a:pPr>
            <a:endParaRPr lang="en-GB" sz="1600" b="1">
              <a:solidFill>
                <a:schemeClr val="accent1">
                  <a:lumMod val="20000"/>
                  <a:lumOff val="80000"/>
                </a:schemeClr>
              </a:solidFill>
            </a:endParaRPr>
          </a:p>
          <a:p>
            <a:pPr marL="0" indent="0" algn="ctr">
              <a:buFont typeface="Arial" panose="020B0604020202020204" pitchFamily="34" charset="0"/>
              <a:buNone/>
            </a:pPr>
            <a:r>
              <a:rPr lang="en-GB" sz="1800">
                <a:solidFill>
                  <a:schemeClr val="accent1">
                    <a:lumMod val="20000"/>
                    <a:lumOff val="80000"/>
                  </a:schemeClr>
                </a:solidFill>
              </a:rPr>
              <a:t> </a:t>
            </a:r>
          </a:p>
        </p:txBody>
      </p:sp>
      <p:sp>
        <p:nvSpPr>
          <p:cNvPr id="84" name="Content Placeholder 2">
            <a:extLst>
              <a:ext uri="{FF2B5EF4-FFF2-40B4-BE49-F238E27FC236}">
                <a16:creationId xmlns:a16="http://schemas.microsoft.com/office/drawing/2014/main" id="{6E293594-C4D8-692C-1006-F4C1CFC62D0D}"/>
              </a:ext>
            </a:extLst>
          </p:cNvPr>
          <p:cNvSpPr txBox="1">
            <a:spLocks/>
          </p:cNvSpPr>
          <p:nvPr/>
        </p:nvSpPr>
        <p:spPr>
          <a:xfrm>
            <a:off x="8448273" y="2106506"/>
            <a:ext cx="1271442" cy="34339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GB" sz="1400" b="1">
                <a:solidFill>
                  <a:schemeClr val="bg1"/>
                </a:solidFill>
              </a:rPr>
              <a:t>SENDCO</a:t>
            </a:r>
          </a:p>
          <a:p>
            <a:pPr marL="0" indent="0" algn="ctr">
              <a:lnSpc>
                <a:spcPct val="100000"/>
              </a:lnSpc>
              <a:spcBef>
                <a:spcPts val="0"/>
              </a:spcBef>
              <a:buNone/>
            </a:pPr>
            <a:r>
              <a:rPr lang="en-GB" sz="1400">
                <a:solidFill>
                  <a:schemeClr val="accent1">
                    <a:lumMod val="20000"/>
                    <a:lumOff val="80000"/>
                  </a:schemeClr>
                </a:solidFill>
              </a:rPr>
              <a:t> </a:t>
            </a:r>
          </a:p>
          <a:p>
            <a:pPr marL="0" indent="0" algn="ctr">
              <a:lnSpc>
                <a:spcPct val="100000"/>
              </a:lnSpc>
              <a:spcBef>
                <a:spcPts val="0"/>
              </a:spcBef>
              <a:buFont typeface="Arial" panose="020B0604020202020204" pitchFamily="34" charset="0"/>
              <a:buNone/>
            </a:pPr>
            <a:endParaRPr lang="en-GB" sz="1600" b="1">
              <a:solidFill>
                <a:schemeClr val="accent1">
                  <a:lumMod val="20000"/>
                  <a:lumOff val="80000"/>
                </a:schemeClr>
              </a:solidFill>
            </a:endParaRPr>
          </a:p>
          <a:p>
            <a:pPr marL="0" indent="0" algn="ctr">
              <a:buFont typeface="Arial" panose="020B0604020202020204" pitchFamily="34" charset="0"/>
              <a:buNone/>
            </a:pPr>
            <a:r>
              <a:rPr lang="en-GB" sz="1800">
                <a:solidFill>
                  <a:schemeClr val="accent1">
                    <a:lumMod val="20000"/>
                    <a:lumOff val="80000"/>
                  </a:schemeClr>
                </a:solidFill>
              </a:rPr>
              <a:t> </a:t>
            </a:r>
          </a:p>
        </p:txBody>
      </p:sp>
      <p:sp>
        <p:nvSpPr>
          <p:cNvPr id="86" name="Arrow: Right 85">
            <a:extLst>
              <a:ext uri="{FF2B5EF4-FFF2-40B4-BE49-F238E27FC236}">
                <a16:creationId xmlns:a16="http://schemas.microsoft.com/office/drawing/2014/main" id="{2395D13E-C177-334D-EB68-CD1ED186234B}"/>
              </a:ext>
            </a:extLst>
          </p:cNvPr>
          <p:cNvSpPr/>
          <p:nvPr/>
        </p:nvSpPr>
        <p:spPr>
          <a:xfrm rot="5400000">
            <a:off x="4823119" y="5018640"/>
            <a:ext cx="337140" cy="267119"/>
          </a:xfrm>
          <a:prstGeom prst="rightArrow">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Arrow: Right 86">
            <a:extLst>
              <a:ext uri="{FF2B5EF4-FFF2-40B4-BE49-F238E27FC236}">
                <a16:creationId xmlns:a16="http://schemas.microsoft.com/office/drawing/2014/main" id="{7BECE5FC-56EB-260B-D6A5-D126FCE63CE7}"/>
              </a:ext>
            </a:extLst>
          </p:cNvPr>
          <p:cNvSpPr/>
          <p:nvPr/>
        </p:nvSpPr>
        <p:spPr>
          <a:xfrm rot="5400000">
            <a:off x="1312516" y="4875973"/>
            <a:ext cx="404550" cy="267119"/>
          </a:xfrm>
          <a:prstGeom prst="rightArrow">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Arrow: Right 91">
            <a:extLst>
              <a:ext uri="{FF2B5EF4-FFF2-40B4-BE49-F238E27FC236}">
                <a16:creationId xmlns:a16="http://schemas.microsoft.com/office/drawing/2014/main" id="{569DED1F-2EBC-9BA6-FE0B-586384A334B3}"/>
              </a:ext>
            </a:extLst>
          </p:cNvPr>
          <p:cNvSpPr/>
          <p:nvPr/>
        </p:nvSpPr>
        <p:spPr>
          <a:xfrm rot="7027090">
            <a:off x="8963004" y="4999410"/>
            <a:ext cx="241980" cy="267119"/>
          </a:xfrm>
          <a:prstGeom prst="rightArrow">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Arrow: Right 98">
            <a:extLst>
              <a:ext uri="{FF2B5EF4-FFF2-40B4-BE49-F238E27FC236}">
                <a16:creationId xmlns:a16="http://schemas.microsoft.com/office/drawing/2014/main" id="{BF5694D2-1D46-EC8C-2763-0123663E79ED}"/>
              </a:ext>
            </a:extLst>
          </p:cNvPr>
          <p:cNvSpPr/>
          <p:nvPr/>
        </p:nvSpPr>
        <p:spPr>
          <a:xfrm rot="3004768">
            <a:off x="9788897" y="4989479"/>
            <a:ext cx="241980" cy="267119"/>
          </a:xfrm>
          <a:prstGeom prst="rightArrow">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Arrow: Right 99">
            <a:extLst>
              <a:ext uri="{FF2B5EF4-FFF2-40B4-BE49-F238E27FC236}">
                <a16:creationId xmlns:a16="http://schemas.microsoft.com/office/drawing/2014/main" id="{BECD3E68-985C-BF03-AA85-F1ED62614E8F}"/>
              </a:ext>
            </a:extLst>
          </p:cNvPr>
          <p:cNvSpPr/>
          <p:nvPr/>
        </p:nvSpPr>
        <p:spPr>
          <a:xfrm rot="5400000">
            <a:off x="1296432" y="2312595"/>
            <a:ext cx="451511" cy="256540"/>
          </a:xfrm>
          <a:prstGeom prst="rightArrow">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Arrow: Right 100">
            <a:extLst>
              <a:ext uri="{FF2B5EF4-FFF2-40B4-BE49-F238E27FC236}">
                <a16:creationId xmlns:a16="http://schemas.microsoft.com/office/drawing/2014/main" id="{3B4518F0-0102-E361-8B47-74CEB34D8D40}"/>
              </a:ext>
            </a:extLst>
          </p:cNvPr>
          <p:cNvSpPr/>
          <p:nvPr/>
        </p:nvSpPr>
        <p:spPr>
          <a:xfrm rot="5400000">
            <a:off x="4802809" y="2614581"/>
            <a:ext cx="328279" cy="271638"/>
          </a:xfrm>
          <a:prstGeom prst="rightArrow">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Arrow: Right 101">
            <a:extLst>
              <a:ext uri="{FF2B5EF4-FFF2-40B4-BE49-F238E27FC236}">
                <a16:creationId xmlns:a16="http://schemas.microsoft.com/office/drawing/2014/main" id="{1F904F87-46BE-BF61-8795-403918CDFB95}"/>
              </a:ext>
            </a:extLst>
          </p:cNvPr>
          <p:cNvSpPr/>
          <p:nvPr/>
        </p:nvSpPr>
        <p:spPr>
          <a:xfrm rot="5400000">
            <a:off x="8930358" y="2467657"/>
            <a:ext cx="328279" cy="271638"/>
          </a:xfrm>
          <a:prstGeom prst="rightArrow">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Arrow: Right 105">
            <a:extLst>
              <a:ext uri="{FF2B5EF4-FFF2-40B4-BE49-F238E27FC236}">
                <a16:creationId xmlns:a16="http://schemas.microsoft.com/office/drawing/2014/main" id="{8D83173B-C061-6A99-487F-065201049961}"/>
              </a:ext>
            </a:extLst>
          </p:cNvPr>
          <p:cNvSpPr/>
          <p:nvPr/>
        </p:nvSpPr>
        <p:spPr>
          <a:xfrm rot="10800000">
            <a:off x="8275887" y="1473972"/>
            <a:ext cx="328279" cy="271638"/>
          </a:xfrm>
          <a:prstGeom prst="rightArrow">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Arrow: Right 106">
            <a:extLst>
              <a:ext uri="{FF2B5EF4-FFF2-40B4-BE49-F238E27FC236}">
                <a16:creationId xmlns:a16="http://schemas.microsoft.com/office/drawing/2014/main" id="{8A681302-E259-2AAA-E78B-8518BCEDA8C7}"/>
              </a:ext>
            </a:extLst>
          </p:cNvPr>
          <p:cNvSpPr/>
          <p:nvPr/>
        </p:nvSpPr>
        <p:spPr>
          <a:xfrm rot="5400000">
            <a:off x="6698787" y="3848026"/>
            <a:ext cx="2176796" cy="267120"/>
          </a:xfrm>
          <a:prstGeom prst="rightArrow">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522173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FD54CB47-0C95-1E87-7429-03E2AB1AB8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5832CDD-9111-00D0-0437-B12D5377E15C}"/>
              </a:ext>
            </a:extLst>
          </p:cNvPr>
          <p:cNvSpPr>
            <a:spLocks noGrp="1"/>
          </p:cNvSpPr>
          <p:nvPr>
            <p:ph type="title"/>
          </p:nvPr>
        </p:nvSpPr>
        <p:spPr>
          <a:xfrm>
            <a:off x="334347" y="187839"/>
            <a:ext cx="10515600" cy="875851"/>
          </a:xfrm>
        </p:spPr>
        <p:txBody>
          <a:bodyPr>
            <a:normAutofit/>
          </a:bodyPr>
          <a:lstStyle/>
          <a:p>
            <a:r>
              <a:rPr lang="en-GB" sz="2400" b="1" i="0" u="sng">
                <a:solidFill>
                  <a:schemeClr val="bg1"/>
                </a:solidFill>
                <a:effectLst/>
                <a:latin typeface="+mn-lt"/>
              </a:rPr>
              <a:t>SEND Team (Assess – Plan – DO – Review)</a:t>
            </a:r>
            <a:r>
              <a:rPr lang="en-GB" sz="2400" b="1" i="0" u="sng" strike="noStrike">
                <a:solidFill>
                  <a:schemeClr val="bg1"/>
                </a:solidFill>
                <a:effectLst/>
                <a:latin typeface="+mn-lt"/>
              </a:rPr>
              <a:t>:</a:t>
            </a:r>
            <a:r>
              <a:rPr lang="en-GB" sz="2400" b="1" i="0" u="none" strike="noStrike">
                <a:solidFill>
                  <a:schemeClr val="bg1"/>
                </a:solidFill>
                <a:effectLst/>
                <a:latin typeface="+mn-lt"/>
              </a:rPr>
              <a:t> </a:t>
            </a:r>
            <a:r>
              <a:rPr lang="en-GB" sz="2400" b="1" i="1" u="none" strike="noStrike">
                <a:solidFill>
                  <a:schemeClr val="bg1"/>
                </a:solidFill>
                <a:effectLst/>
                <a:latin typeface="+mn-lt"/>
              </a:rPr>
              <a:t>from application onwards</a:t>
            </a:r>
            <a:r>
              <a:rPr lang="en-GB" sz="2400" b="1" i="0">
                <a:solidFill>
                  <a:schemeClr val="bg1"/>
                </a:solidFill>
                <a:effectLst/>
                <a:latin typeface="+mn-lt"/>
              </a:rPr>
              <a:t>​</a:t>
            </a:r>
            <a:endParaRPr lang="en-GB" sz="5400" b="1">
              <a:solidFill>
                <a:schemeClr val="bg1"/>
              </a:solidFill>
              <a:latin typeface="+mn-lt"/>
            </a:endParaRPr>
          </a:p>
        </p:txBody>
      </p:sp>
      <p:pic>
        <p:nvPicPr>
          <p:cNvPr id="3074" name="Picture 2" descr="Assess, Plan, Do, Review | Leicestershire County Council Professional  Services Portal">
            <a:extLst>
              <a:ext uri="{FF2B5EF4-FFF2-40B4-BE49-F238E27FC236}">
                <a16:creationId xmlns:a16="http://schemas.microsoft.com/office/drawing/2014/main" id="{FD04BECC-7DF4-3B33-E509-809CE9DBB5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4912" y="2371725"/>
            <a:ext cx="2162175" cy="21145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0">
            <a:extLst>
              <a:ext uri="{FF2B5EF4-FFF2-40B4-BE49-F238E27FC236}">
                <a16:creationId xmlns:a16="http://schemas.microsoft.com/office/drawing/2014/main" id="{D9E1E68F-4D71-B5CB-2B0D-FCA508BC60DF}"/>
              </a:ext>
            </a:extLst>
          </p:cNvPr>
          <p:cNvSpPr txBox="1"/>
          <p:nvPr/>
        </p:nvSpPr>
        <p:spPr>
          <a:xfrm>
            <a:off x="5375520" y="1163709"/>
            <a:ext cx="1440958"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800">
                <a:solidFill>
                  <a:schemeClr val="bg1"/>
                </a:solidFill>
              </a:rPr>
              <a:t>Applications</a:t>
            </a:r>
          </a:p>
        </p:txBody>
      </p:sp>
      <p:sp>
        <p:nvSpPr>
          <p:cNvPr id="9" name="TextBox 15">
            <a:extLst>
              <a:ext uri="{FF2B5EF4-FFF2-40B4-BE49-F238E27FC236}">
                <a16:creationId xmlns:a16="http://schemas.microsoft.com/office/drawing/2014/main" id="{25DA52AC-BC63-2697-E97E-7BE2730429DC}"/>
              </a:ext>
            </a:extLst>
          </p:cNvPr>
          <p:cNvSpPr txBox="1"/>
          <p:nvPr/>
        </p:nvSpPr>
        <p:spPr>
          <a:xfrm>
            <a:off x="7287075" y="1348375"/>
            <a:ext cx="1536708" cy="64633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solidFill>
                  <a:schemeClr val="bg1"/>
                </a:solidFill>
              </a:rPr>
              <a:t>C</a:t>
            </a:r>
            <a:r>
              <a:rPr lang="en-GB" sz="1800">
                <a:solidFill>
                  <a:schemeClr val="bg1"/>
                </a:solidFill>
              </a:rPr>
              <a:t>onsults and EHCPs</a:t>
            </a:r>
          </a:p>
        </p:txBody>
      </p:sp>
      <p:sp>
        <p:nvSpPr>
          <p:cNvPr id="10" name="TextBox 6">
            <a:extLst>
              <a:ext uri="{FF2B5EF4-FFF2-40B4-BE49-F238E27FC236}">
                <a16:creationId xmlns:a16="http://schemas.microsoft.com/office/drawing/2014/main" id="{CEAD30BB-0B48-0E14-C1AC-84AD1C95C1C2}"/>
              </a:ext>
            </a:extLst>
          </p:cNvPr>
          <p:cNvSpPr txBox="1"/>
          <p:nvPr/>
        </p:nvSpPr>
        <p:spPr>
          <a:xfrm>
            <a:off x="8361851" y="2014496"/>
            <a:ext cx="1959428" cy="64633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800">
                <a:solidFill>
                  <a:schemeClr val="bg1"/>
                </a:solidFill>
              </a:rPr>
              <a:t>SEND and Partnership Links</a:t>
            </a:r>
            <a:endParaRPr lang="en-GB">
              <a:solidFill>
                <a:schemeClr val="bg1"/>
              </a:solidFill>
            </a:endParaRPr>
          </a:p>
        </p:txBody>
      </p:sp>
      <p:sp>
        <p:nvSpPr>
          <p:cNvPr id="11" name="Content Placeholder 2">
            <a:extLst>
              <a:ext uri="{FF2B5EF4-FFF2-40B4-BE49-F238E27FC236}">
                <a16:creationId xmlns:a16="http://schemas.microsoft.com/office/drawing/2014/main" id="{A4156209-C592-584D-D013-FB1CC46AF9C0}"/>
              </a:ext>
            </a:extLst>
          </p:cNvPr>
          <p:cNvSpPr txBox="1">
            <a:spLocks/>
          </p:cNvSpPr>
          <p:nvPr/>
        </p:nvSpPr>
        <p:spPr>
          <a:xfrm>
            <a:off x="8823783" y="2900936"/>
            <a:ext cx="2621959" cy="997383"/>
          </a:xfrm>
          <a:prstGeom prst="rect">
            <a:avLst/>
          </a:prstGeom>
        </p:spPr>
        <p:txBody>
          <a:bodyPr vert="horz" lIns="91440" tIns="45720" rIns="91440" bIns="45720" rtlCol="0">
            <a:no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a:solidFill>
                  <a:schemeClr val="bg1"/>
                </a:solidFill>
              </a:rPr>
              <a:t>Liaising with schools and Local Authority</a:t>
            </a:r>
          </a:p>
          <a:p>
            <a:pPr marL="0" indent="0">
              <a:buNone/>
            </a:pPr>
            <a:r>
              <a:rPr lang="en-GB" sz="1800">
                <a:solidFill>
                  <a:schemeClr val="bg1"/>
                </a:solidFill>
              </a:rPr>
              <a:t>Going to School Reviews</a:t>
            </a:r>
          </a:p>
        </p:txBody>
      </p:sp>
      <p:sp>
        <p:nvSpPr>
          <p:cNvPr id="12" name="Content Placeholder 2">
            <a:extLst>
              <a:ext uri="{FF2B5EF4-FFF2-40B4-BE49-F238E27FC236}">
                <a16:creationId xmlns:a16="http://schemas.microsoft.com/office/drawing/2014/main" id="{A5014309-9E61-104B-180D-C3A957E90647}"/>
              </a:ext>
            </a:extLst>
          </p:cNvPr>
          <p:cNvSpPr txBox="1">
            <a:spLocks/>
          </p:cNvSpPr>
          <p:nvPr/>
        </p:nvSpPr>
        <p:spPr>
          <a:xfrm>
            <a:off x="8557669" y="4192635"/>
            <a:ext cx="2162175" cy="888969"/>
          </a:xfrm>
          <a:prstGeom prst="rect">
            <a:avLst/>
          </a:prstGeom>
        </p:spPr>
        <p:txBody>
          <a:bodyPr vert="horz" lIns="91440" tIns="45720" rIns="91440" bIns="45720" rtlCol="0">
            <a:no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a:solidFill>
                  <a:schemeClr val="bg1"/>
                </a:solidFill>
              </a:rPr>
              <a:t>Holding and attending annual reviews.</a:t>
            </a:r>
          </a:p>
        </p:txBody>
      </p:sp>
      <p:sp>
        <p:nvSpPr>
          <p:cNvPr id="13" name="Content Placeholder 2">
            <a:extLst>
              <a:ext uri="{FF2B5EF4-FFF2-40B4-BE49-F238E27FC236}">
                <a16:creationId xmlns:a16="http://schemas.microsoft.com/office/drawing/2014/main" id="{C1E3D761-FB76-C311-CD01-98CC6E75BB60}"/>
              </a:ext>
            </a:extLst>
          </p:cNvPr>
          <p:cNvSpPr txBox="1">
            <a:spLocks/>
          </p:cNvSpPr>
          <p:nvPr/>
        </p:nvSpPr>
        <p:spPr>
          <a:xfrm>
            <a:off x="6964239" y="5158771"/>
            <a:ext cx="2066907" cy="1271077"/>
          </a:xfrm>
          <a:prstGeom prst="rect">
            <a:avLst/>
          </a:prstGeom>
        </p:spPr>
        <p:txBody>
          <a:bodyPr vert="horz" lIns="91440" tIns="45720" rIns="91440" bIns="45720" rtlCol="0" anchor="t">
            <a:no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a:solidFill>
                  <a:schemeClr val="bg1"/>
                </a:solidFill>
              </a:rPr>
              <a:t>Transition panels with Learner support services  and summer work with Gayle’s Team.</a:t>
            </a:r>
          </a:p>
        </p:txBody>
      </p:sp>
      <p:sp>
        <p:nvSpPr>
          <p:cNvPr id="14" name="TextBox 14">
            <a:extLst>
              <a:ext uri="{FF2B5EF4-FFF2-40B4-BE49-F238E27FC236}">
                <a16:creationId xmlns:a16="http://schemas.microsoft.com/office/drawing/2014/main" id="{A93BF00E-78D4-CCDF-1106-6FFA0013E20A}"/>
              </a:ext>
            </a:extLst>
          </p:cNvPr>
          <p:cNvSpPr txBox="1"/>
          <p:nvPr/>
        </p:nvSpPr>
        <p:spPr>
          <a:xfrm>
            <a:off x="4078040" y="5106881"/>
            <a:ext cx="2511135" cy="1477328"/>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solidFill>
                  <a:schemeClr val="bg1"/>
                </a:solidFill>
              </a:rPr>
              <a:t>Developing and reviewing plans, outcomes, strengths &amp; needs, provision/ support and resources.</a:t>
            </a:r>
            <a:endParaRPr lang="en-GB" sz="1800">
              <a:solidFill>
                <a:schemeClr val="bg1"/>
              </a:solidFill>
            </a:endParaRPr>
          </a:p>
        </p:txBody>
      </p:sp>
      <p:sp>
        <p:nvSpPr>
          <p:cNvPr id="15" name="Content Placeholder 2">
            <a:extLst>
              <a:ext uri="{FF2B5EF4-FFF2-40B4-BE49-F238E27FC236}">
                <a16:creationId xmlns:a16="http://schemas.microsoft.com/office/drawing/2014/main" id="{4DA23F6B-C038-0D18-F697-A0912F14AA6E}"/>
              </a:ext>
            </a:extLst>
          </p:cNvPr>
          <p:cNvSpPr txBox="1">
            <a:spLocks/>
          </p:cNvSpPr>
          <p:nvPr/>
        </p:nvSpPr>
        <p:spPr>
          <a:xfrm>
            <a:off x="1558934" y="5492956"/>
            <a:ext cx="2326602" cy="726237"/>
          </a:xfrm>
          <a:prstGeom prst="rect">
            <a:avLst/>
          </a:prstGeom>
        </p:spPr>
        <p:txBody>
          <a:bodyPr vert="horz" lIns="91440" tIns="45720" rIns="91440" bIns="45720" rtlCol="0" anchor="t">
            <a:no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a:solidFill>
                  <a:schemeClr val="bg1"/>
                </a:solidFill>
              </a:rPr>
              <a:t>Working internally with curriculum staff.</a:t>
            </a:r>
            <a:endParaRPr lang="en-GB" sz="1800">
              <a:solidFill>
                <a:schemeClr val="bg1"/>
              </a:solidFill>
              <a:ea typeface="Calibri"/>
              <a:cs typeface="Calibri"/>
            </a:endParaRPr>
          </a:p>
        </p:txBody>
      </p:sp>
      <p:sp>
        <p:nvSpPr>
          <p:cNvPr id="16" name="Content Placeholder 2">
            <a:extLst>
              <a:ext uri="{FF2B5EF4-FFF2-40B4-BE49-F238E27FC236}">
                <a16:creationId xmlns:a16="http://schemas.microsoft.com/office/drawing/2014/main" id="{0E67BCB3-5241-ABB9-0956-8CA8F4A0392D}"/>
              </a:ext>
            </a:extLst>
          </p:cNvPr>
          <p:cNvSpPr txBox="1">
            <a:spLocks/>
          </p:cNvSpPr>
          <p:nvPr/>
        </p:nvSpPr>
        <p:spPr>
          <a:xfrm>
            <a:off x="839836" y="3588788"/>
            <a:ext cx="2670636" cy="1699891"/>
          </a:xfrm>
          <a:prstGeom prst="rect">
            <a:avLst/>
          </a:prstGeom>
        </p:spPr>
        <p:txBody>
          <a:bodyPr vert="horz" lIns="91440" tIns="45720" rIns="91440" bIns="45720" rtlCol="0" anchor="t">
            <a:no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a:solidFill>
                  <a:schemeClr val="bg1"/>
                </a:solidFill>
              </a:rPr>
              <a:t>Attending &amp; supporting FTS &amp; Disciplinaries, advising steps/ support and updating support information on their One Page Learner Profiles.</a:t>
            </a:r>
          </a:p>
          <a:p>
            <a:pPr marL="0" indent="0">
              <a:buNone/>
            </a:pPr>
            <a:endParaRPr lang="en-GB" sz="1800">
              <a:solidFill>
                <a:schemeClr val="accent1">
                  <a:lumMod val="20000"/>
                  <a:lumOff val="80000"/>
                </a:schemeClr>
              </a:solidFill>
              <a:ea typeface="Calibri"/>
              <a:cs typeface="Calibri"/>
            </a:endParaRPr>
          </a:p>
        </p:txBody>
      </p:sp>
      <p:sp>
        <p:nvSpPr>
          <p:cNvPr id="18" name="TextBox 17">
            <a:extLst>
              <a:ext uri="{FF2B5EF4-FFF2-40B4-BE49-F238E27FC236}">
                <a16:creationId xmlns:a16="http://schemas.microsoft.com/office/drawing/2014/main" id="{79571981-F78D-5619-D23A-7FED0DEA88F1}"/>
              </a:ext>
            </a:extLst>
          </p:cNvPr>
          <p:cNvSpPr txBox="1"/>
          <p:nvPr/>
        </p:nvSpPr>
        <p:spPr>
          <a:xfrm>
            <a:off x="772042" y="1971017"/>
            <a:ext cx="2871495" cy="1400383"/>
          </a:xfrm>
          <a:prstGeom prst="rect">
            <a:avLst/>
          </a:prstGeom>
          <a:noFill/>
        </p:spPr>
        <p:txBody>
          <a:bodyPr wrap="square">
            <a:spAutoFit/>
          </a:bodyPr>
          <a:lstStyle/>
          <a:p>
            <a:pPr algn="l" rtl="0" fontAlgn="base">
              <a:lnSpc>
                <a:spcPts val="1875"/>
              </a:lnSpc>
            </a:pPr>
            <a:r>
              <a:rPr lang="en-GB" sz="1800" b="0" i="0" u="none" strike="noStrike">
                <a:solidFill>
                  <a:srgbClr val="FFFFFF"/>
                </a:solidFill>
                <a:effectLst/>
                <a:latin typeface="Calibri" panose="020F0502020204030204" pitchFamily="34" charset="0"/>
              </a:rPr>
              <a:t>IMVs with TALQ Team. Being on internal key groups (representing SEND for all).</a:t>
            </a:r>
            <a:r>
              <a:rPr lang="en-US" sz="1800" b="0" i="0">
                <a:solidFill>
                  <a:srgbClr val="000000"/>
                </a:solidFill>
                <a:effectLst/>
                <a:latin typeface="Calibri" panose="020F0502020204030204" pitchFamily="34" charset="0"/>
              </a:rPr>
              <a:t>​</a:t>
            </a:r>
            <a:endParaRPr lang="en-US" b="0" i="0">
              <a:solidFill>
                <a:srgbClr val="000000"/>
              </a:solidFill>
              <a:effectLst/>
              <a:latin typeface="Segoe UI" panose="020B0502040204020203" pitchFamily="34" charset="0"/>
            </a:endParaRPr>
          </a:p>
          <a:p>
            <a:pPr algn="l" rtl="0" fontAlgn="base">
              <a:lnSpc>
                <a:spcPts val="1875"/>
              </a:lnSpc>
            </a:pPr>
            <a:r>
              <a:rPr lang="en-GB" sz="1800" b="0" i="0">
                <a:solidFill>
                  <a:srgbClr val="000000"/>
                </a:solidFill>
                <a:effectLst/>
                <a:latin typeface="Calibri" panose="020F0502020204030204" pitchFamily="34" charset="0"/>
              </a:rPr>
              <a:t>​</a:t>
            </a:r>
            <a:endParaRPr lang="en-GB" b="0" i="0">
              <a:solidFill>
                <a:srgbClr val="000000"/>
              </a:solidFill>
              <a:effectLst/>
              <a:latin typeface="Segoe UI" panose="020B0502040204020203" pitchFamily="34" charset="0"/>
            </a:endParaRPr>
          </a:p>
          <a:p>
            <a:pPr algn="l" rtl="0" fontAlgn="base">
              <a:lnSpc>
                <a:spcPts val="450"/>
              </a:lnSpc>
            </a:pPr>
            <a:r>
              <a:rPr lang="en-GB" sz="400" b="0" i="0">
                <a:solidFill>
                  <a:srgbClr val="000000"/>
                </a:solidFill>
                <a:effectLst/>
                <a:latin typeface="Calibri" panose="020F0502020204030204" pitchFamily="34" charset="0"/>
              </a:rPr>
              <a:t>​</a:t>
            </a:r>
            <a:endParaRPr lang="en-GB" b="0" i="0">
              <a:solidFill>
                <a:srgbClr val="000000"/>
              </a:solidFill>
              <a:effectLst/>
              <a:latin typeface="Segoe UI" panose="020B0502040204020203" pitchFamily="34" charset="0"/>
            </a:endParaRPr>
          </a:p>
          <a:p>
            <a:pPr algn="l" rtl="0" fontAlgn="base">
              <a:lnSpc>
                <a:spcPts val="2100"/>
              </a:lnSpc>
            </a:pPr>
            <a:r>
              <a:rPr lang="en-GB" sz="1800" b="0" i="0" u="none" strike="noStrike">
                <a:solidFill>
                  <a:schemeClr val="bg1"/>
                </a:solidFill>
                <a:effectLst/>
                <a:latin typeface="Calibri" panose="020F0502020204030204" pitchFamily="34" charset="0"/>
              </a:rPr>
              <a:t>Training for all staff.</a:t>
            </a:r>
            <a:endParaRPr lang="en-GB" b="0" i="0">
              <a:solidFill>
                <a:schemeClr val="bg1"/>
              </a:solidFill>
              <a:effectLst/>
              <a:latin typeface="Segoe UI" panose="020B0502040204020203" pitchFamily="34" charset="0"/>
            </a:endParaRPr>
          </a:p>
        </p:txBody>
      </p:sp>
      <p:sp>
        <p:nvSpPr>
          <p:cNvPr id="19" name="Content Placeholder 2">
            <a:extLst>
              <a:ext uri="{FF2B5EF4-FFF2-40B4-BE49-F238E27FC236}">
                <a16:creationId xmlns:a16="http://schemas.microsoft.com/office/drawing/2014/main" id="{B7AB83C2-358E-AF3D-1A56-B741D7667FA3}"/>
              </a:ext>
            </a:extLst>
          </p:cNvPr>
          <p:cNvSpPr txBox="1">
            <a:spLocks/>
          </p:cNvSpPr>
          <p:nvPr/>
        </p:nvSpPr>
        <p:spPr>
          <a:xfrm>
            <a:off x="3333784" y="1261804"/>
            <a:ext cx="1681128" cy="640570"/>
          </a:xfrm>
          <a:prstGeom prst="rect">
            <a:avLst/>
          </a:prstGeom>
        </p:spPr>
        <p:txBody>
          <a:bodyPr vert="horz" lIns="91440" tIns="45720" rIns="91440" bIns="45720" rtlCol="0">
            <a:no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a:solidFill>
                  <a:schemeClr val="bg1"/>
                </a:solidFill>
              </a:rPr>
              <a:t>Updating SEND policies</a:t>
            </a:r>
          </a:p>
        </p:txBody>
      </p:sp>
    </p:spTree>
    <p:extLst>
      <p:ext uri="{BB962C8B-B14F-4D97-AF65-F5344CB8AC3E}">
        <p14:creationId xmlns:p14="http://schemas.microsoft.com/office/powerpoint/2010/main" val="18840343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70D5E236-AA27-B3AB-8A5E-3B1A017265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D56603D-D986-AE74-3E76-A161242C3366}"/>
              </a:ext>
            </a:extLst>
          </p:cNvPr>
          <p:cNvSpPr>
            <a:spLocks noGrp="1"/>
          </p:cNvSpPr>
          <p:nvPr>
            <p:ph type="title"/>
          </p:nvPr>
        </p:nvSpPr>
        <p:spPr>
          <a:xfrm>
            <a:off x="277283" y="167950"/>
            <a:ext cx="10515600" cy="1045029"/>
          </a:xfrm>
        </p:spPr>
        <p:txBody>
          <a:bodyPr/>
          <a:lstStyle/>
          <a:p>
            <a:r>
              <a:rPr lang="en-GB" b="1">
                <a:solidFill>
                  <a:schemeClr val="bg1"/>
                </a:solidFill>
              </a:rPr>
              <a:t>Frequently Asked Questions</a:t>
            </a:r>
          </a:p>
        </p:txBody>
      </p:sp>
      <p:sp>
        <p:nvSpPr>
          <p:cNvPr id="7" name="Content Placeholder 2">
            <a:extLst>
              <a:ext uri="{FF2B5EF4-FFF2-40B4-BE49-F238E27FC236}">
                <a16:creationId xmlns:a16="http://schemas.microsoft.com/office/drawing/2014/main" id="{F4CABAFD-AF05-AE6B-FD4E-8ED6673F19A8}"/>
              </a:ext>
            </a:extLst>
          </p:cNvPr>
          <p:cNvSpPr txBox="1">
            <a:spLocks/>
          </p:cNvSpPr>
          <p:nvPr/>
        </p:nvSpPr>
        <p:spPr>
          <a:xfrm>
            <a:off x="277283" y="1380929"/>
            <a:ext cx="10760831" cy="4702629"/>
          </a:xfrm>
          <a:prstGeom prst="rect">
            <a:avLst/>
          </a:prstGeom>
        </p:spPr>
        <p:txBody>
          <a:bodyPr vert="horz" lIns="91440" tIns="45720" rIns="91440" bIns="45720" rtlCol="0" anchor="t">
            <a:no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buFont typeface="Arial" panose="05000000000000000000" pitchFamily="2" charset="2"/>
              <a:buChar char="•"/>
            </a:pPr>
            <a:r>
              <a:rPr lang="en-GB" sz="2000" b="1">
                <a:solidFill>
                  <a:schemeClr val="bg1"/>
                </a:solidFill>
              </a:rPr>
              <a:t>My young person has an EHCP, does this continue to college, and will they get annual reviews? </a:t>
            </a:r>
            <a:endParaRPr lang="en-US" b="1"/>
          </a:p>
          <a:p>
            <a:pPr lvl="1">
              <a:lnSpc>
                <a:spcPct val="100000"/>
              </a:lnSpc>
            </a:pPr>
            <a:endParaRPr lang="en-GB" sz="700" b="1">
              <a:solidFill>
                <a:schemeClr val="accent1">
                  <a:lumMod val="20000"/>
                  <a:lumOff val="80000"/>
                </a:schemeClr>
              </a:solidFill>
            </a:endParaRPr>
          </a:p>
          <a:p>
            <a:pPr marL="342900" indent="-342900">
              <a:lnSpc>
                <a:spcPct val="100000"/>
              </a:lnSpc>
              <a:buFont typeface="Arial" panose="05000000000000000000" pitchFamily="2" charset="2"/>
              <a:buChar char="•"/>
            </a:pPr>
            <a:r>
              <a:rPr lang="en-GB" sz="2000" b="1">
                <a:solidFill>
                  <a:schemeClr val="bg1"/>
                </a:solidFill>
              </a:rPr>
              <a:t>My young person has an EHCP, does this mean they will go into the Foundation Learning? </a:t>
            </a:r>
            <a:endParaRPr lang="en-GB" sz="1600" b="1">
              <a:solidFill>
                <a:schemeClr val="bg1"/>
              </a:solidFill>
              <a:ea typeface="Calibri"/>
              <a:cs typeface="Calibri"/>
            </a:endParaRPr>
          </a:p>
          <a:p>
            <a:pPr lvl="1">
              <a:lnSpc>
                <a:spcPct val="100000"/>
              </a:lnSpc>
            </a:pPr>
            <a:endParaRPr lang="en-GB" sz="700" b="1">
              <a:solidFill>
                <a:schemeClr val="accent1">
                  <a:lumMod val="20000"/>
                  <a:lumOff val="80000"/>
                </a:schemeClr>
              </a:solidFill>
            </a:endParaRPr>
          </a:p>
          <a:p>
            <a:pPr marL="342900" indent="-342900">
              <a:lnSpc>
                <a:spcPct val="100000"/>
              </a:lnSpc>
              <a:buFont typeface="Arial" panose="05000000000000000000" pitchFamily="2" charset="2"/>
              <a:buChar char="•"/>
            </a:pPr>
            <a:r>
              <a:rPr lang="en-GB" sz="2000" b="1">
                <a:solidFill>
                  <a:schemeClr val="bg1"/>
                </a:solidFill>
              </a:rPr>
              <a:t>My young person does not have an EHCP, but they do have SEND need, how will they be supported at college? </a:t>
            </a:r>
            <a:endParaRPr lang="en-GB" sz="1600" b="1">
              <a:solidFill>
                <a:schemeClr val="bg1"/>
              </a:solidFill>
              <a:ea typeface="Calibri"/>
              <a:cs typeface="Calibri"/>
            </a:endParaRPr>
          </a:p>
          <a:p>
            <a:pPr lvl="1">
              <a:lnSpc>
                <a:spcPct val="100000"/>
              </a:lnSpc>
            </a:pPr>
            <a:endParaRPr lang="en-GB" sz="700" b="1">
              <a:solidFill>
                <a:schemeClr val="accent1">
                  <a:lumMod val="20000"/>
                  <a:lumOff val="80000"/>
                </a:schemeClr>
              </a:solidFill>
            </a:endParaRPr>
          </a:p>
          <a:p>
            <a:pPr marL="342900" indent="-342900">
              <a:lnSpc>
                <a:spcPct val="100000"/>
              </a:lnSpc>
              <a:buFont typeface="Arial" panose="05000000000000000000" pitchFamily="2" charset="2"/>
              <a:buChar char="•"/>
            </a:pPr>
            <a:r>
              <a:rPr lang="en-GB" sz="2000" b="1">
                <a:solidFill>
                  <a:schemeClr val="bg1"/>
                </a:solidFill>
              </a:rPr>
              <a:t>My young person has an EHCP and has applied to Yeovil College, will they automatically get a space?</a:t>
            </a:r>
            <a:endParaRPr lang="en-GB" sz="1600" b="1">
              <a:solidFill>
                <a:schemeClr val="bg1"/>
              </a:solidFill>
              <a:ea typeface="Calibri"/>
              <a:cs typeface="Calibri"/>
            </a:endParaRPr>
          </a:p>
          <a:p>
            <a:pPr lvl="1">
              <a:lnSpc>
                <a:spcPct val="100000"/>
              </a:lnSpc>
            </a:pPr>
            <a:endParaRPr lang="en-GB" sz="700" b="1">
              <a:solidFill>
                <a:schemeClr val="accent1">
                  <a:lumMod val="20000"/>
                  <a:lumOff val="80000"/>
                </a:schemeClr>
              </a:solidFill>
            </a:endParaRPr>
          </a:p>
          <a:p>
            <a:pPr marL="342900" indent="-342900">
              <a:lnSpc>
                <a:spcPct val="100000"/>
              </a:lnSpc>
              <a:buFont typeface="Arial" panose="05000000000000000000" pitchFamily="2" charset="2"/>
              <a:buChar char="•"/>
            </a:pPr>
            <a:r>
              <a:rPr lang="en-GB" sz="2000" b="1">
                <a:solidFill>
                  <a:schemeClr val="bg1"/>
                </a:solidFill>
              </a:rPr>
              <a:t>My young person is coming to college without an EHCP, but needs one. What do I do? </a:t>
            </a:r>
            <a:endParaRPr lang="en-GB" sz="2000" b="1">
              <a:solidFill>
                <a:schemeClr val="bg1"/>
              </a:solidFill>
              <a:ea typeface="Calibri"/>
              <a:cs typeface="Calibri"/>
            </a:endParaRPr>
          </a:p>
          <a:p>
            <a:pPr marL="457200" lvl="1" indent="0">
              <a:lnSpc>
                <a:spcPct val="100000"/>
              </a:lnSpc>
              <a:buNone/>
            </a:pPr>
            <a:endParaRPr lang="en-GB" sz="700" b="1">
              <a:solidFill>
                <a:schemeClr val="accent1">
                  <a:lumMod val="20000"/>
                  <a:lumOff val="80000"/>
                </a:schemeClr>
              </a:solidFill>
            </a:endParaRPr>
          </a:p>
          <a:p>
            <a:pPr marL="342900" indent="-342900">
              <a:lnSpc>
                <a:spcPct val="100000"/>
              </a:lnSpc>
              <a:buFont typeface="Arial" panose="05000000000000000000" pitchFamily="2" charset="2"/>
              <a:buChar char="•"/>
            </a:pPr>
            <a:r>
              <a:rPr lang="en-GB" sz="2000" b="1">
                <a:solidFill>
                  <a:schemeClr val="bg1"/>
                </a:solidFill>
              </a:rPr>
              <a:t>My young person is really able, but has and EHCP/SEND needs, how will they be supported?</a:t>
            </a:r>
            <a:r>
              <a:rPr lang="en-GB" sz="2000" b="1">
                <a:solidFill>
                  <a:schemeClr val="accent1">
                    <a:lumMod val="20000"/>
                    <a:lumOff val="80000"/>
                  </a:schemeClr>
                </a:solidFill>
              </a:rPr>
              <a:t> </a:t>
            </a:r>
            <a:endParaRPr lang="en-GB" sz="2000" b="1">
              <a:solidFill>
                <a:schemeClr val="accent1">
                  <a:lumMod val="20000"/>
                  <a:lumOff val="80000"/>
                </a:schemeClr>
              </a:solidFill>
              <a:ea typeface="Calibri"/>
              <a:cs typeface="Calibri"/>
            </a:endParaRPr>
          </a:p>
          <a:p>
            <a:pPr marL="457200" lvl="1" indent="0">
              <a:lnSpc>
                <a:spcPct val="100000"/>
              </a:lnSpc>
              <a:buNone/>
            </a:pPr>
            <a:endParaRPr lang="en-GB" sz="1200">
              <a:solidFill>
                <a:schemeClr val="bg1"/>
              </a:solidFill>
              <a:ea typeface="Calibri"/>
              <a:cs typeface="Calibri"/>
            </a:endParaRPr>
          </a:p>
          <a:p>
            <a:pPr marL="0" indent="0">
              <a:lnSpc>
                <a:spcPct val="100000"/>
              </a:lnSpc>
              <a:buNone/>
            </a:pPr>
            <a:endParaRPr lang="en-GB" sz="1800" b="1">
              <a:solidFill>
                <a:schemeClr val="accent1">
                  <a:lumMod val="40000"/>
                  <a:lumOff val="60000"/>
                </a:schemeClr>
              </a:solidFill>
            </a:endParaRPr>
          </a:p>
          <a:p>
            <a:pPr marL="0" indent="0">
              <a:buFont typeface="Arial" panose="020B0604020202020204" pitchFamily="34" charset="0"/>
              <a:buNone/>
            </a:pPr>
            <a:endParaRPr lang="en-GB" sz="1800" b="1">
              <a:solidFill>
                <a:schemeClr val="accent1">
                  <a:lumMod val="20000"/>
                  <a:lumOff val="80000"/>
                </a:schemeClr>
              </a:solidFill>
            </a:endParaRPr>
          </a:p>
          <a:p>
            <a:pPr marL="0" indent="0">
              <a:buFont typeface="Arial" panose="020B0604020202020204" pitchFamily="34" charset="0"/>
              <a:buNone/>
            </a:pPr>
            <a:endParaRPr lang="en-GB" sz="1800" b="1">
              <a:solidFill>
                <a:schemeClr val="bg1"/>
              </a:solidFill>
            </a:endParaRPr>
          </a:p>
        </p:txBody>
      </p:sp>
    </p:spTree>
    <p:extLst>
      <p:ext uri="{BB962C8B-B14F-4D97-AF65-F5344CB8AC3E}">
        <p14:creationId xmlns:p14="http://schemas.microsoft.com/office/powerpoint/2010/main" val="2844132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7740838C-7613-2A0C-73B8-54AB161960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C1406B-7375-17E4-CFE8-113C6CCA65F3}"/>
              </a:ext>
            </a:extLst>
          </p:cNvPr>
          <p:cNvSpPr>
            <a:spLocks noGrp="1"/>
          </p:cNvSpPr>
          <p:nvPr>
            <p:ph type="title"/>
          </p:nvPr>
        </p:nvSpPr>
        <p:spPr>
          <a:xfrm>
            <a:off x="838200" y="298860"/>
            <a:ext cx="10515600" cy="1325563"/>
          </a:xfrm>
        </p:spPr>
        <p:txBody>
          <a:bodyPr/>
          <a:lstStyle/>
          <a:p>
            <a:r>
              <a:rPr lang="en-GB" b="1">
                <a:solidFill>
                  <a:schemeClr val="bg1"/>
                </a:solidFill>
              </a:rPr>
              <a:t>Application Process</a:t>
            </a:r>
          </a:p>
        </p:txBody>
      </p:sp>
      <p:sp>
        <p:nvSpPr>
          <p:cNvPr id="3" name="Content Placeholder 2">
            <a:extLst>
              <a:ext uri="{FF2B5EF4-FFF2-40B4-BE49-F238E27FC236}">
                <a16:creationId xmlns:a16="http://schemas.microsoft.com/office/drawing/2014/main" id="{E714F24A-2DAC-8302-1196-C445E098F4CC}"/>
              </a:ext>
            </a:extLst>
          </p:cNvPr>
          <p:cNvSpPr>
            <a:spLocks noGrp="1"/>
          </p:cNvSpPr>
          <p:nvPr>
            <p:ph idx="1"/>
          </p:nvPr>
        </p:nvSpPr>
        <p:spPr>
          <a:xfrm>
            <a:off x="838200" y="1517121"/>
            <a:ext cx="10515600" cy="754613"/>
          </a:xfrm>
        </p:spPr>
        <p:txBody>
          <a:bodyPr/>
          <a:lstStyle/>
          <a:p>
            <a:pPr marL="0" indent="0">
              <a:buNone/>
            </a:pPr>
            <a:r>
              <a:rPr lang="en-GB" sz="2000">
                <a:solidFill>
                  <a:schemeClr val="bg1"/>
                </a:solidFill>
              </a:rPr>
              <a:t>The SEND Team work closely with schools in particular with their SEND department once a learner has made an application or has been identified through a transition panel. </a:t>
            </a:r>
          </a:p>
          <a:p>
            <a:pPr marL="0" indent="0">
              <a:buNone/>
            </a:pPr>
            <a:endParaRPr lang="en-GB" sz="2000">
              <a:solidFill>
                <a:schemeClr val="bg1"/>
              </a:solidFill>
            </a:endParaRPr>
          </a:p>
          <a:p>
            <a:endParaRPr lang="en-GB">
              <a:solidFill>
                <a:schemeClr val="bg1"/>
              </a:solidFill>
            </a:endParaRPr>
          </a:p>
        </p:txBody>
      </p:sp>
      <p:sp>
        <p:nvSpPr>
          <p:cNvPr id="6" name="TextBox 5">
            <a:extLst>
              <a:ext uri="{FF2B5EF4-FFF2-40B4-BE49-F238E27FC236}">
                <a16:creationId xmlns:a16="http://schemas.microsoft.com/office/drawing/2014/main" id="{B6CAF09F-15DB-F6AF-EAB3-F77F0BDD9817}"/>
              </a:ext>
            </a:extLst>
          </p:cNvPr>
          <p:cNvSpPr txBox="1"/>
          <p:nvPr/>
        </p:nvSpPr>
        <p:spPr>
          <a:xfrm>
            <a:off x="5450186" y="2391470"/>
            <a:ext cx="1291628" cy="400110"/>
          </a:xfrm>
          <a:prstGeom prst="rect">
            <a:avLst/>
          </a:prstGeom>
          <a:noFill/>
          <a:ln>
            <a:solidFill>
              <a:schemeClr val="bg1"/>
            </a:solidFill>
          </a:ln>
        </p:spPr>
        <p:txBody>
          <a:bodyPr wrap="square" rtlCol="0">
            <a:spAutoFit/>
          </a:bodyPr>
          <a:lstStyle/>
          <a:p>
            <a:pPr algn="ctr"/>
            <a:r>
              <a:rPr lang="en-GB" sz="2000">
                <a:solidFill>
                  <a:schemeClr val="bg1"/>
                </a:solidFill>
              </a:rPr>
              <a:t>Apply</a:t>
            </a:r>
          </a:p>
        </p:txBody>
      </p:sp>
      <p:sp>
        <p:nvSpPr>
          <p:cNvPr id="7" name="TextBox 6">
            <a:extLst>
              <a:ext uri="{FF2B5EF4-FFF2-40B4-BE49-F238E27FC236}">
                <a16:creationId xmlns:a16="http://schemas.microsoft.com/office/drawing/2014/main" id="{D8630D80-F38E-5B82-C006-467D36D5ECB6}"/>
              </a:ext>
            </a:extLst>
          </p:cNvPr>
          <p:cNvSpPr txBox="1"/>
          <p:nvPr/>
        </p:nvSpPr>
        <p:spPr>
          <a:xfrm>
            <a:off x="3980506" y="3292460"/>
            <a:ext cx="1664329" cy="615553"/>
          </a:xfrm>
          <a:prstGeom prst="rect">
            <a:avLst/>
          </a:prstGeom>
          <a:noFill/>
          <a:ln>
            <a:solidFill>
              <a:schemeClr val="bg1"/>
            </a:solidFill>
          </a:ln>
        </p:spPr>
        <p:txBody>
          <a:bodyPr wrap="square" rtlCol="0">
            <a:spAutoFit/>
          </a:bodyPr>
          <a:lstStyle/>
          <a:p>
            <a:pPr algn="ctr"/>
            <a:r>
              <a:rPr lang="en-GB">
                <a:solidFill>
                  <a:schemeClr val="bg1"/>
                </a:solidFill>
              </a:rPr>
              <a:t>CAM Areas:</a:t>
            </a:r>
          </a:p>
          <a:p>
            <a:pPr algn="ctr"/>
            <a:r>
              <a:rPr lang="en-GB" sz="1600">
                <a:solidFill>
                  <a:schemeClr val="bg1"/>
                </a:solidFill>
              </a:rPr>
              <a:t>Across College</a:t>
            </a:r>
          </a:p>
        </p:txBody>
      </p:sp>
      <p:sp>
        <p:nvSpPr>
          <p:cNvPr id="8" name="TextBox 7">
            <a:extLst>
              <a:ext uri="{FF2B5EF4-FFF2-40B4-BE49-F238E27FC236}">
                <a16:creationId xmlns:a16="http://schemas.microsoft.com/office/drawing/2014/main" id="{4255EA26-EA8A-F389-4A6C-D0D160D6B1A0}"/>
              </a:ext>
            </a:extLst>
          </p:cNvPr>
          <p:cNvSpPr txBox="1"/>
          <p:nvPr/>
        </p:nvSpPr>
        <p:spPr>
          <a:xfrm>
            <a:off x="6440034" y="3172571"/>
            <a:ext cx="3057053" cy="861774"/>
          </a:xfrm>
          <a:prstGeom prst="rect">
            <a:avLst/>
          </a:prstGeom>
          <a:noFill/>
          <a:ln>
            <a:solidFill>
              <a:schemeClr val="bg1"/>
            </a:solidFill>
          </a:ln>
        </p:spPr>
        <p:txBody>
          <a:bodyPr wrap="square" rtlCol="0">
            <a:spAutoFit/>
          </a:bodyPr>
          <a:lstStyle/>
          <a:p>
            <a:pPr algn="ctr"/>
            <a:r>
              <a:rPr lang="en-GB">
                <a:solidFill>
                  <a:schemeClr val="bg1"/>
                </a:solidFill>
              </a:rPr>
              <a:t>CAM Area:</a:t>
            </a:r>
          </a:p>
          <a:p>
            <a:pPr marL="285750" indent="-285750" algn="ctr">
              <a:buFont typeface="Arial" panose="020B0604020202020204" pitchFamily="34" charset="0"/>
              <a:buChar char="•"/>
            </a:pPr>
            <a:r>
              <a:rPr lang="en-GB" sz="1600">
                <a:solidFill>
                  <a:schemeClr val="bg1"/>
                </a:solidFill>
              </a:rPr>
              <a:t>Foundation Learning </a:t>
            </a:r>
          </a:p>
          <a:p>
            <a:pPr marL="285750" indent="-285750" algn="ctr">
              <a:buFont typeface="Arial" panose="020B0604020202020204" pitchFamily="34" charset="0"/>
              <a:buChar char="•"/>
            </a:pPr>
            <a:r>
              <a:rPr lang="en-GB" sz="1600">
                <a:solidFill>
                  <a:schemeClr val="bg1"/>
                </a:solidFill>
              </a:rPr>
              <a:t>Progression Pathways</a:t>
            </a:r>
          </a:p>
        </p:txBody>
      </p:sp>
      <p:sp>
        <p:nvSpPr>
          <p:cNvPr id="9" name="TextBox 8">
            <a:extLst>
              <a:ext uri="{FF2B5EF4-FFF2-40B4-BE49-F238E27FC236}">
                <a16:creationId xmlns:a16="http://schemas.microsoft.com/office/drawing/2014/main" id="{61791114-4DB7-4404-BAB1-7884DD47E7D0}"/>
              </a:ext>
            </a:extLst>
          </p:cNvPr>
          <p:cNvSpPr txBox="1"/>
          <p:nvPr/>
        </p:nvSpPr>
        <p:spPr>
          <a:xfrm>
            <a:off x="1585865" y="4750747"/>
            <a:ext cx="4074059" cy="646331"/>
          </a:xfrm>
          <a:prstGeom prst="rect">
            <a:avLst/>
          </a:prstGeom>
          <a:noFill/>
          <a:ln>
            <a:solidFill>
              <a:schemeClr val="bg1"/>
            </a:solidFill>
          </a:ln>
        </p:spPr>
        <p:txBody>
          <a:bodyPr wrap="square" rtlCol="0">
            <a:spAutoFit/>
          </a:bodyPr>
          <a:lstStyle/>
          <a:p>
            <a:pPr algn="ctr"/>
            <a:r>
              <a:rPr lang="en-GB">
                <a:solidFill>
                  <a:schemeClr val="bg1"/>
                </a:solidFill>
              </a:rPr>
              <a:t>EHCP – Meet SEND Team before offer</a:t>
            </a:r>
          </a:p>
          <a:p>
            <a:pPr algn="ctr"/>
            <a:r>
              <a:rPr lang="en-GB">
                <a:solidFill>
                  <a:schemeClr val="bg1"/>
                </a:solidFill>
              </a:rPr>
              <a:t>SEND – Meet SEND after offer</a:t>
            </a:r>
          </a:p>
        </p:txBody>
      </p:sp>
      <p:sp>
        <p:nvSpPr>
          <p:cNvPr id="10" name="TextBox 9">
            <a:extLst>
              <a:ext uri="{FF2B5EF4-FFF2-40B4-BE49-F238E27FC236}">
                <a16:creationId xmlns:a16="http://schemas.microsoft.com/office/drawing/2014/main" id="{995747AC-F8A9-7B7A-9C67-470C6DE34CC2}"/>
              </a:ext>
            </a:extLst>
          </p:cNvPr>
          <p:cNvSpPr txBox="1"/>
          <p:nvPr/>
        </p:nvSpPr>
        <p:spPr>
          <a:xfrm>
            <a:off x="6440034" y="4612248"/>
            <a:ext cx="4074059" cy="923330"/>
          </a:xfrm>
          <a:prstGeom prst="rect">
            <a:avLst/>
          </a:prstGeom>
          <a:noFill/>
          <a:ln>
            <a:solidFill>
              <a:schemeClr val="bg1"/>
            </a:solidFill>
          </a:ln>
        </p:spPr>
        <p:txBody>
          <a:bodyPr wrap="square" rtlCol="0">
            <a:spAutoFit/>
          </a:bodyPr>
          <a:lstStyle/>
          <a:p>
            <a:pPr algn="ctr"/>
            <a:r>
              <a:rPr lang="en-GB">
                <a:solidFill>
                  <a:schemeClr val="bg1"/>
                </a:solidFill>
              </a:rPr>
              <a:t>EHCP and SEND learner meets Curriculum Team and SEND Team face to face.</a:t>
            </a:r>
          </a:p>
        </p:txBody>
      </p:sp>
      <p:sp>
        <p:nvSpPr>
          <p:cNvPr id="11" name="TextBox 10">
            <a:extLst>
              <a:ext uri="{FF2B5EF4-FFF2-40B4-BE49-F238E27FC236}">
                <a16:creationId xmlns:a16="http://schemas.microsoft.com/office/drawing/2014/main" id="{33ED33FC-41AD-C139-A35F-DEAA2AF0EBCE}"/>
              </a:ext>
            </a:extLst>
          </p:cNvPr>
          <p:cNvSpPr txBox="1"/>
          <p:nvPr/>
        </p:nvSpPr>
        <p:spPr>
          <a:xfrm>
            <a:off x="838199" y="5786862"/>
            <a:ext cx="9613271" cy="923330"/>
          </a:xfrm>
          <a:prstGeom prst="rect">
            <a:avLst/>
          </a:prstGeom>
          <a:noFill/>
        </p:spPr>
        <p:txBody>
          <a:bodyPr wrap="square" rtlCol="0">
            <a:spAutoFit/>
          </a:bodyPr>
          <a:lstStyle/>
          <a:p>
            <a:r>
              <a:rPr lang="en-GB" sz="1800"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t>The SEND team are on hand to support with additional transition work (if required) and will work alongside students and their families throughout a student’s time here. </a:t>
            </a:r>
          </a:p>
          <a:p>
            <a:endParaRPr lang="en-GB"/>
          </a:p>
        </p:txBody>
      </p:sp>
      <p:sp>
        <p:nvSpPr>
          <p:cNvPr id="26" name="Arrow: Bent-Up 25">
            <a:extLst>
              <a:ext uri="{FF2B5EF4-FFF2-40B4-BE49-F238E27FC236}">
                <a16:creationId xmlns:a16="http://schemas.microsoft.com/office/drawing/2014/main" id="{3E893A16-AEBD-51AD-1F49-C59F1BCD83E4}"/>
              </a:ext>
            </a:extLst>
          </p:cNvPr>
          <p:cNvSpPr/>
          <p:nvPr/>
        </p:nvSpPr>
        <p:spPr>
          <a:xfrm rot="10800000">
            <a:off x="4903204" y="2684792"/>
            <a:ext cx="356859" cy="452674"/>
          </a:xfrm>
          <a:prstGeom prst="bentUpArrow">
            <a:avLst>
              <a:gd name="adj1" fmla="val 10340"/>
              <a:gd name="adj2" fmla="val 23529"/>
              <a:gd name="adj3" fmla="val 24016"/>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Arrow: Bent-Up 26">
            <a:extLst>
              <a:ext uri="{FF2B5EF4-FFF2-40B4-BE49-F238E27FC236}">
                <a16:creationId xmlns:a16="http://schemas.microsoft.com/office/drawing/2014/main" id="{85E6974A-854B-B706-3692-9EB5F992C5C7}"/>
              </a:ext>
            </a:extLst>
          </p:cNvPr>
          <p:cNvSpPr/>
          <p:nvPr/>
        </p:nvSpPr>
        <p:spPr>
          <a:xfrm rot="10800000" flipH="1">
            <a:off x="6931937" y="2637860"/>
            <a:ext cx="356860" cy="452674"/>
          </a:xfrm>
          <a:prstGeom prst="bentUpArrow">
            <a:avLst>
              <a:gd name="adj1" fmla="val 10340"/>
              <a:gd name="adj2" fmla="val 23529"/>
              <a:gd name="adj3" fmla="val 24016"/>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Arrow: Down 39">
            <a:extLst>
              <a:ext uri="{FF2B5EF4-FFF2-40B4-BE49-F238E27FC236}">
                <a16:creationId xmlns:a16="http://schemas.microsoft.com/office/drawing/2014/main" id="{9A136F6E-7A18-38B5-B42B-E961124932BB}"/>
              </a:ext>
            </a:extLst>
          </p:cNvPr>
          <p:cNvSpPr/>
          <p:nvPr/>
        </p:nvSpPr>
        <p:spPr>
          <a:xfrm>
            <a:off x="4727040" y="4015636"/>
            <a:ext cx="171260" cy="646330"/>
          </a:xfrm>
          <a:prstGeom prst="downArrow">
            <a:avLst>
              <a:gd name="adj1" fmla="val 28501"/>
              <a:gd name="adj2" fmla="val 52230"/>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Arrow: Down 40">
            <a:extLst>
              <a:ext uri="{FF2B5EF4-FFF2-40B4-BE49-F238E27FC236}">
                <a16:creationId xmlns:a16="http://schemas.microsoft.com/office/drawing/2014/main" id="{D2FB5832-2500-C9BF-5216-22D3430FDA00}"/>
              </a:ext>
            </a:extLst>
          </p:cNvPr>
          <p:cNvSpPr/>
          <p:nvPr/>
        </p:nvSpPr>
        <p:spPr>
          <a:xfrm>
            <a:off x="7968560" y="4129236"/>
            <a:ext cx="161451" cy="394231"/>
          </a:xfrm>
          <a:prstGeom prst="downArrow">
            <a:avLst>
              <a:gd name="adj1" fmla="val 28501"/>
              <a:gd name="adj2" fmla="val 52230"/>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1599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3B3BF1F0-2802-3577-E18E-2E11219A75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EB70DAE-A707-8CA7-B08D-28D563DA0E99}"/>
              </a:ext>
            </a:extLst>
          </p:cNvPr>
          <p:cNvSpPr>
            <a:spLocks noGrp="1"/>
          </p:cNvSpPr>
          <p:nvPr>
            <p:ph type="title"/>
          </p:nvPr>
        </p:nvSpPr>
        <p:spPr/>
        <p:txBody>
          <a:bodyPr/>
          <a:lstStyle/>
          <a:p>
            <a:r>
              <a:rPr lang="en-GB" b="1">
                <a:solidFill>
                  <a:schemeClr val="bg1"/>
                </a:solidFill>
              </a:rPr>
              <a:t>Our Spaces</a:t>
            </a:r>
          </a:p>
        </p:txBody>
      </p:sp>
      <p:pic>
        <p:nvPicPr>
          <p:cNvPr id="8" name="Picture 7" descr="A room with a desk and computer&#10;&#10;AI-generated content may be incorrect.">
            <a:extLst>
              <a:ext uri="{FF2B5EF4-FFF2-40B4-BE49-F238E27FC236}">
                <a16:creationId xmlns:a16="http://schemas.microsoft.com/office/drawing/2014/main" id="{01A31ECE-DADB-5E4E-BC19-CB6FA2C58A4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0399" y="1880295"/>
            <a:ext cx="2744905" cy="2022562"/>
          </a:xfrm>
          <a:prstGeom prst="rect">
            <a:avLst/>
          </a:prstGeom>
          <a:noFill/>
          <a:ln>
            <a:noFill/>
          </a:ln>
        </p:spPr>
      </p:pic>
      <p:pic>
        <p:nvPicPr>
          <p:cNvPr id="9" name="Picture 8" descr="A room with a table and chairs&#10;&#10;AI-generated content may be incorrect.">
            <a:extLst>
              <a:ext uri="{FF2B5EF4-FFF2-40B4-BE49-F238E27FC236}">
                <a16:creationId xmlns:a16="http://schemas.microsoft.com/office/drawing/2014/main" id="{E82CF904-088E-1AE0-CC44-CB82478438F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58995" y="1647129"/>
            <a:ext cx="2052825" cy="2398221"/>
          </a:xfrm>
          <a:prstGeom prst="rect">
            <a:avLst/>
          </a:prstGeom>
          <a:noFill/>
          <a:ln>
            <a:noFill/>
          </a:ln>
        </p:spPr>
      </p:pic>
      <p:pic>
        <p:nvPicPr>
          <p:cNvPr id="10" name="Picture 9" descr="A white shelf with books and a bean bag on it&#10;&#10;AI-generated content may be incorrect.">
            <a:extLst>
              <a:ext uri="{FF2B5EF4-FFF2-40B4-BE49-F238E27FC236}">
                <a16:creationId xmlns:a16="http://schemas.microsoft.com/office/drawing/2014/main" id="{31A6CCEB-8EC4-3A50-82E6-32ABA47D7B5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05511" y="1830378"/>
            <a:ext cx="2146771" cy="1968746"/>
          </a:xfrm>
          <a:prstGeom prst="rect">
            <a:avLst/>
          </a:prstGeom>
          <a:noFill/>
          <a:ln>
            <a:noFill/>
          </a:ln>
        </p:spPr>
      </p:pic>
      <p:pic>
        <p:nvPicPr>
          <p:cNvPr id="11" name="Picture 10" descr="A table and chairs in a room with a window&#10;&#10;AI-generated content may be incorrect.">
            <a:extLst>
              <a:ext uri="{FF2B5EF4-FFF2-40B4-BE49-F238E27FC236}">
                <a16:creationId xmlns:a16="http://schemas.microsoft.com/office/drawing/2014/main" id="{BA254284-3ADD-FB69-D932-201C3FB7875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345973" y="1647129"/>
            <a:ext cx="3007828" cy="2189371"/>
          </a:xfrm>
          <a:prstGeom prst="rect">
            <a:avLst/>
          </a:prstGeom>
          <a:noFill/>
          <a:ln>
            <a:noFill/>
          </a:ln>
        </p:spPr>
      </p:pic>
      <p:sp>
        <p:nvSpPr>
          <p:cNvPr id="12" name="TextBox 11">
            <a:extLst>
              <a:ext uri="{FF2B5EF4-FFF2-40B4-BE49-F238E27FC236}">
                <a16:creationId xmlns:a16="http://schemas.microsoft.com/office/drawing/2014/main" id="{E5788E19-1091-13E4-F53F-DC9B6F1B6099}"/>
              </a:ext>
            </a:extLst>
          </p:cNvPr>
          <p:cNvSpPr txBox="1"/>
          <p:nvPr/>
        </p:nvSpPr>
        <p:spPr>
          <a:xfrm>
            <a:off x="838200" y="4676531"/>
            <a:ext cx="8024837" cy="1200329"/>
          </a:xfrm>
          <a:prstGeom prst="rect">
            <a:avLst/>
          </a:prstGeom>
          <a:noFill/>
        </p:spPr>
        <p:txBody>
          <a:bodyPr wrap="square" rtlCol="0">
            <a:spAutoFit/>
          </a:bodyPr>
          <a:lstStyle/>
          <a:p>
            <a:pPr marL="285750" indent="-285750">
              <a:buFont typeface="Wingdings" panose="05000000000000000000" pitchFamily="2" charset="2"/>
              <a:buChar char="Ø"/>
            </a:pPr>
            <a:r>
              <a:rPr lang="en-GB" sz="2400">
                <a:solidFill>
                  <a:schemeClr val="bg1"/>
                </a:solidFill>
              </a:rPr>
              <a:t>Inclusion quiet area available at break and lunch.</a:t>
            </a:r>
          </a:p>
          <a:p>
            <a:pPr marL="285750" indent="-285750">
              <a:buFont typeface="Wingdings" panose="05000000000000000000" pitchFamily="2" charset="2"/>
              <a:buChar char="Ø"/>
            </a:pPr>
            <a:r>
              <a:rPr lang="en-GB" sz="2400">
                <a:solidFill>
                  <a:schemeClr val="bg1"/>
                </a:solidFill>
              </a:rPr>
              <a:t>Dedicated SEND office space that learners can access.</a:t>
            </a:r>
          </a:p>
          <a:p>
            <a:pPr marL="285750" indent="-285750">
              <a:buFont typeface="Wingdings" panose="05000000000000000000" pitchFamily="2" charset="2"/>
              <a:buChar char="Ø"/>
            </a:pPr>
            <a:r>
              <a:rPr lang="en-GB" sz="2400">
                <a:solidFill>
                  <a:schemeClr val="bg1"/>
                </a:solidFill>
              </a:rPr>
              <a:t>Private 1 to 1 intervention rooms.</a:t>
            </a:r>
          </a:p>
        </p:txBody>
      </p:sp>
    </p:spTree>
    <p:extLst>
      <p:ext uri="{BB962C8B-B14F-4D97-AF65-F5344CB8AC3E}">
        <p14:creationId xmlns:p14="http://schemas.microsoft.com/office/powerpoint/2010/main" val="3389490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C6A10162-378A-5FA9-1D54-3C5221B619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4126421-5647-AC0A-C6C4-340E7369A228}"/>
              </a:ext>
            </a:extLst>
          </p:cNvPr>
          <p:cNvSpPr>
            <a:spLocks noGrp="1"/>
          </p:cNvSpPr>
          <p:nvPr>
            <p:ph type="title"/>
          </p:nvPr>
        </p:nvSpPr>
        <p:spPr/>
        <p:txBody>
          <a:bodyPr/>
          <a:lstStyle/>
          <a:p>
            <a:r>
              <a:rPr lang="en-GB" b="1">
                <a:solidFill>
                  <a:schemeClr val="bg1"/>
                </a:solidFill>
              </a:rPr>
              <a:t>The Thrive Approach</a:t>
            </a:r>
          </a:p>
        </p:txBody>
      </p:sp>
      <p:sp>
        <p:nvSpPr>
          <p:cNvPr id="7" name="TextBox 6">
            <a:extLst>
              <a:ext uri="{FF2B5EF4-FFF2-40B4-BE49-F238E27FC236}">
                <a16:creationId xmlns:a16="http://schemas.microsoft.com/office/drawing/2014/main" id="{1D2AFB0C-A125-D192-1703-EEB4F9FAFBC7}"/>
              </a:ext>
            </a:extLst>
          </p:cNvPr>
          <p:cNvSpPr txBox="1"/>
          <p:nvPr/>
        </p:nvSpPr>
        <p:spPr>
          <a:xfrm>
            <a:off x="838195" y="1755176"/>
            <a:ext cx="10515599" cy="2051716"/>
          </a:xfrm>
          <a:prstGeom prst="rect">
            <a:avLst/>
          </a:prstGeom>
          <a:noFill/>
        </p:spPr>
        <p:txBody>
          <a:bodyPr wrap="square">
            <a:spAutoFit/>
          </a:bodyPr>
          <a:lstStyle/>
          <a:p>
            <a:pPr algn="l" rtl="0" fontAlgn="base">
              <a:lnSpc>
                <a:spcPts val="1875"/>
              </a:lnSpc>
            </a:pPr>
            <a:r>
              <a:rPr lang="en-GB" sz="2000" b="0" i="0" u="none" strike="noStrike">
                <a:solidFill>
                  <a:schemeClr val="bg1"/>
                </a:solidFill>
                <a:effectLst/>
              </a:rPr>
              <a:t>SEMH as a need for SEND, EHCP (High Needs) and all learners is increasing year by year.</a:t>
            </a:r>
            <a:r>
              <a:rPr lang="en-US" sz="2000" b="0" i="0">
                <a:solidFill>
                  <a:schemeClr val="bg1"/>
                </a:solidFill>
                <a:effectLst/>
              </a:rPr>
              <a:t>​</a:t>
            </a:r>
          </a:p>
          <a:p>
            <a:pPr algn="l" rtl="0" fontAlgn="base">
              <a:lnSpc>
                <a:spcPts val="1875"/>
              </a:lnSpc>
            </a:pPr>
            <a:r>
              <a:rPr lang="en-GB" sz="2000" b="0" i="0">
                <a:solidFill>
                  <a:schemeClr val="bg1"/>
                </a:solidFill>
                <a:effectLst/>
              </a:rPr>
              <a:t>​</a:t>
            </a:r>
          </a:p>
          <a:p>
            <a:pPr algn="l" rtl="0" fontAlgn="base">
              <a:lnSpc>
                <a:spcPts val="1875"/>
              </a:lnSpc>
            </a:pPr>
            <a:r>
              <a:rPr lang="en-GB" sz="2000" b="0" i="0" u="none" strike="noStrike">
                <a:solidFill>
                  <a:schemeClr val="bg1"/>
                </a:solidFill>
                <a:effectLst/>
              </a:rPr>
              <a:t>We are still seeing the still unknown effects of Covid on our younger generations. </a:t>
            </a:r>
            <a:r>
              <a:rPr lang="en-US" sz="2000" b="0" i="0">
                <a:solidFill>
                  <a:schemeClr val="bg1"/>
                </a:solidFill>
                <a:effectLst/>
              </a:rPr>
              <a:t>​</a:t>
            </a:r>
          </a:p>
          <a:p>
            <a:pPr algn="l" rtl="0" fontAlgn="base">
              <a:lnSpc>
                <a:spcPts val="1875"/>
              </a:lnSpc>
            </a:pPr>
            <a:r>
              <a:rPr lang="en-GB" sz="2000" b="0" i="0">
                <a:solidFill>
                  <a:schemeClr val="bg1"/>
                </a:solidFill>
                <a:effectLst/>
              </a:rPr>
              <a:t>​</a:t>
            </a:r>
          </a:p>
          <a:p>
            <a:pPr algn="l" rtl="0" fontAlgn="base">
              <a:lnSpc>
                <a:spcPts val="1875"/>
              </a:lnSpc>
            </a:pPr>
            <a:r>
              <a:rPr lang="en-GB" sz="2000" b="0" i="0" u="none" strike="noStrike">
                <a:solidFill>
                  <a:schemeClr val="bg1"/>
                </a:solidFill>
                <a:effectLst/>
              </a:rPr>
              <a:t>At Yeovil College, we recognise this, and we have two Thrive Practitioners already, with four more in training currently. There will then be practitioners in the SEND Practitioner Team, in Foundation Learning/ Progression Pathways and there is already a Thrive trained member of staff in the Support Team.</a:t>
            </a:r>
            <a:endParaRPr lang="en-US" sz="2000" b="0" i="0">
              <a:solidFill>
                <a:schemeClr val="bg1"/>
              </a:solidFill>
              <a:effectLst/>
            </a:endParaRPr>
          </a:p>
        </p:txBody>
      </p:sp>
      <p:pic>
        <p:nvPicPr>
          <p:cNvPr id="8" name="Picture 7" descr="Thriving - Mendip School">
            <a:extLst>
              <a:ext uri="{FF2B5EF4-FFF2-40B4-BE49-F238E27FC236}">
                <a16:creationId xmlns:a16="http://schemas.microsoft.com/office/drawing/2014/main" id="{8510DDE9-FFEE-4BB8-2B44-E35BF5CBA13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24433" y="4076966"/>
            <a:ext cx="2143125" cy="2143125"/>
          </a:xfrm>
          <a:prstGeom prst="rect">
            <a:avLst/>
          </a:prstGeom>
          <a:noFill/>
          <a:ln>
            <a:noFill/>
          </a:ln>
        </p:spPr>
      </p:pic>
    </p:spTree>
    <p:extLst>
      <p:ext uri="{BB962C8B-B14F-4D97-AF65-F5344CB8AC3E}">
        <p14:creationId xmlns:p14="http://schemas.microsoft.com/office/powerpoint/2010/main" val="12896538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D999415B-0263-BC7F-84D1-53E6553497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0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4E3200A-EF94-FD6A-D346-03B610538F2B}"/>
              </a:ext>
            </a:extLst>
          </p:cNvPr>
          <p:cNvSpPr>
            <a:spLocks noGrp="1"/>
          </p:cNvSpPr>
          <p:nvPr>
            <p:ph type="title"/>
          </p:nvPr>
        </p:nvSpPr>
        <p:spPr/>
        <p:txBody>
          <a:bodyPr/>
          <a:lstStyle/>
          <a:p>
            <a:r>
              <a:rPr lang="en-GB" b="1">
                <a:solidFill>
                  <a:schemeClr val="bg1"/>
                </a:solidFill>
              </a:rPr>
              <a:t>Our Learners</a:t>
            </a:r>
          </a:p>
        </p:txBody>
      </p:sp>
      <p:sp>
        <p:nvSpPr>
          <p:cNvPr id="6" name="TextBox 5">
            <a:extLst>
              <a:ext uri="{FF2B5EF4-FFF2-40B4-BE49-F238E27FC236}">
                <a16:creationId xmlns:a16="http://schemas.microsoft.com/office/drawing/2014/main" id="{FFC22918-3D67-FBA4-A7B8-E1D6A69780A8}"/>
              </a:ext>
            </a:extLst>
          </p:cNvPr>
          <p:cNvSpPr txBox="1"/>
          <p:nvPr/>
        </p:nvSpPr>
        <p:spPr>
          <a:xfrm>
            <a:off x="676747" y="1899831"/>
            <a:ext cx="6097508" cy="1267655"/>
          </a:xfrm>
          <a:prstGeom prst="rect">
            <a:avLst/>
          </a:prstGeom>
          <a:noFill/>
          <a:ln>
            <a:solidFill>
              <a:schemeClr val="bg1"/>
            </a:solidFill>
          </a:ln>
        </p:spPr>
        <p:txBody>
          <a:bodyPr wrap="square">
            <a:spAutoFit/>
          </a:bodyPr>
          <a:lstStyle/>
          <a:p>
            <a:pPr>
              <a:lnSpc>
                <a:spcPct val="107000"/>
              </a:lnSpc>
              <a:spcAft>
                <a:spcPts val="800"/>
              </a:spcAft>
            </a:pPr>
            <a:r>
              <a:rPr lang="en-GB" sz="1800" kern="100">
                <a:solidFill>
                  <a:schemeClr val="bg1"/>
                </a:solidFill>
                <a:effectLst/>
                <a:ea typeface="Aptos" panose="020B0004020202020204" pitchFamily="34" charset="0"/>
                <a:cs typeface="Times New Roman" panose="02020603050405020304" pitchFamily="18" charset="0"/>
              </a:rPr>
              <a:t>“The Deputy SENDCo at Yeovil College helped and suggested Health and Social </a:t>
            </a:r>
            <a:r>
              <a:rPr lang="en-GB" kern="100">
                <a:solidFill>
                  <a:schemeClr val="bg1"/>
                </a:solidFill>
                <a:ea typeface="Aptos" panose="020B0004020202020204" pitchFamily="34" charset="0"/>
                <a:cs typeface="Times New Roman" panose="02020603050405020304" pitchFamily="18" charset="0"/>
              </a:rPr>
              <a:t>C</a:t>
            </a:r>
            <a:r>
              <a:rPr lang="en-GB" sz="1800" kern="100">
                <a:solidFill>
                  <a:schemeClr val="bg1"/>
                </a:solidFill>
                <a:effectLst/>
                <a:ea typeface="Aptos" panose="020B0004020202020204" pitchFamily="34" charset="0"/>
                <a:cs typeface="Times New Roman" panose="02020603050405020304" pitchFamily="18" charset="0"/>
              </a:rPr>
              <a:t>are. I am now doing a course I enjoy and that I think will help me get to where I want to in the future.”</a:t>
            </a:r>
          </a:p>
        </p:txBody>
      </p:sp>
      <p:sp>
        <p:nvSpPr>
          <p:cNvPr id="8" name="TextBox 7">
            <a:extLst>
              <a:ext uri="{FF2B5EF4-FFF2-40B4-BE49-F238E27FC236}">
                <a16:creationId xmlns:a16="http://schemas.microsoft.com/office/drawing/2014/main" id="{A29DD4CA-F08E-4B9D-A443-C25CCCF56334}"/>
              </a:ext>
            </a:extLst>
          </p:cNvPr>
          <p:cNvSpPr txBox="1"/>
          <p:nvPr/>
        </p:nvSpPr>
        <p:spPr>
          <a:xfrm>
            <a:off x="7040578" y="1751650"/>
            <a:ext cx="4313222" cy="1564018"/>
          </a:xfrm>
          <a:prstGeom prst="rect">
            <a:avLst/>
          </a:prstGeom>
          <a:noFill/>
          <a:ln>
            <a:solidFill>
              <a:schemeClr val="bg1"/>
            </a:solidFill>
          </a:ln>
        </p:spPr>
        <p:txBody>
          <a:bodyPr wrap="square">
            <a:spAutoFit/>
          </a:bodyPr>
          <a:lstStyle/>
          <a:p>
            <a:pPr>
              <a:lnSpc>
                <a:spcPct val="107000"/>
              </a:lnSpc>
              <a:spcAft>
                <a:spcPts val="800"/>
              </a:spcAft>
            </a:pPr>
            <a:r>
              <a:rPr lang="en-GB" sz="1800" kern="100">
                <a:solidFill>
                  <a:schemeClr val="bg1"/>
                </a:solidFill>
                <a:effectLst/>
                <a:ea typeface="Aptos" panose="020B0004020202020204" pitchFamily="34" charset="0"/>
                <a:cs typeface="Times New Roman" panose="02020603050405020304" pitchFamily="18" charset="0"/>
              </a:rPr>
              <a:t>“The Deputy SENDCo and Head of Foundation Learning worked together to help me arrange and do work experience in Preparation for Life and Living, which I really enjoy.”</a:t>
            </a:r>
          </a:p>
        </p:txBody>
      </p:sp>
      <p:sp>
        <p:nvSpPr>
          <p:cNvPr id="10" name="TextBox 9">
            <a:extLst>
              <a:ext uri="{FF2B5EF4-FFF2-40B4-BE49-F238E27FC236}">
                <a16:creationId xmlns:a16="http://schemas.microsoft.com/office/drawing/2014/main" id="{C3B78A70-E310-CD56-2448-BCEF965EF508}"/>
              </a:ext>
            </a:extLst>
          </p:cNvPr>
          <p:cNvSpPr txBox="1"/>
          <p:nvPr/>
        </p:nvSpPr>
        <p:spPr>
          <a:xfrm>
            <a:off x="3315832" y="4662356"/>
            <a:ext cx="6160882" cy="1564018"/>
          </a:xfrm>
          <a:prstGeom prst="rect">
            <a:avLst/>
          </a:prstGeom>
          <a:noFill/>
          <a:ln>
            <a:solidFill>
              <a:schemeClr val="bg1"/>
            </a:solidFill>
          </a:ln>
        </p:spPr>
        <p:txBody>
          <a:bodyPr wrap="square">
            <a:spAutoFit/>
          </a:bodyPr>
          <a:lstStyle/>
          <a:p>
            <a:pPr>
              <a:lnSpc>
                <a:spcPct val="107000"/>
              </a:lnSpc>
              <a:spcAft>
                <a:spcPts val="800"/>
              </a:spcAft>
            </a:pPr>
            <a:r>
              <a:rPr lang="en-GB" sz="1800" kern="100">
                <a:solidFill>
                  <a:schemeClr val="bg1"/>
                </a:solidFill>
                <a:effectLst/>
                <a:ea typeface="Aptos" panose="020B0004020202020204" pitchFamily="34" charset="0"/>
                <a:cs typeface="Times New Roman" panose="02020603050405020304" pitchFamily="18" charset="0"/>
              </a:rPr>
              <a:t>“My Lecturer helps me tremendously: not only with education, but with my processing and explaining why something is happening, including my views, and listening to the people that support me from the SEND Team, to put in adaptations so I can engage for longer.”</a:t>
            </a:r>
          </a:p>
        </p:txBody>
      </p:sp>
      <p:sp>
        <p:nvSpPr>
          <p:cNvPr id="12" name="TextBox 11">
            <a:extLst>
              <a:ext uri="{FF2B5EF4-FFF2-40B4-BE49-F238E27FC236}">
                <a16:creationId xmlns:a16="http://schemas.microsoft.com/office/drawing/2014/main" id="{6B172DE1-5027-52CA-F172-98229CCAB77C}"/>
              </a:ext>
            </a:extLst>
          </p:cNvPr>
          <p:cNvSpPr txBox="1"/>
          <p:nvPr/>
        </p:nvSpPr>
        <p:spPr>
          <a:xfrm>
            <a:off x="1059258" y="3651548"/>
            <a:ext cx="6160882" cy="674928"/>
          </a:xfrm>
          <a:prstGeom prst="rect">
            <a:avLst/>
          </a:prstGeom>
          <a:noFill/>
          <a:ln>
            <a:solidFill>
              <a:schemeClr val="bg1"/>
            </a:solidFill>
          </a:ln>
        </p:spPr>
        <p:txBody>
          <a:bodyPr wrap="square">
            <a:spAutoFit/>
          </a:bodyPr>
          <a:lstStyle/>
          <a:p>
            <a:pPr>
              <a:lnSpc>
                <a:spcPct val="107000"/>
              </a:lnSpc>
              <a:spcAft>
                <a:spcPts val="800"/>
              </a:spcAft>
            </a:pPr>
            <a:r>
              <a:rPr lang="en-GB" sz="1800" kern="100">
                <a:solidFill>
                  <a:schemeClr val="bg1"/>
                </a:solidFill>
                <a:effectLst/>
                <a:ea typeface="Aptos" panose="020B0004020202020204" pitchFamily="34" charset="0"/>
                <a:cs typeface="Times New Roman" panose="02020603050405020304" pitchFamily="18" charset="0"/>
              </a:rPr>
              <a:t>“The SEND Quite </a:t>
            </a:r>
            <a:r>
              <a:rPr lang="en-GB" kern="100">
                <a:solidFill>
                  <a:schemeClr val="bg1"/>
                </a:solidFill>
                <a:ea typeface="Aptos" panose="020B0004020202020204" pitchFamily="34" charset="0"/>
                <a:cs typeface="Times New Roman" panose="02020603050405020304" pitchFamily="18" charset="0"/>
              </a:rPr>
              <a:t>A</a:t>
            </a:r>
            <a:r>
              <a:rPr lang="en-GB" sz="1800" kern="100">
                <a:solidFill>
                  <a:schemeClr val="bg1"/>
                </a:solidFill>
                <a:effectLst/>
                <a:ea typeface="Aptos" panose="020B0004020202020204" pitchFamily="34" charset="0"/>
                <a:cs typeface="Times New Roman" panose="02020603050405020304" pitchFamily="18" charset="0"/>
              </a:rPr>
              <a:t>rea/Inclusion Area helps me have a place to go to at lunch, breaks and other times.”</a:t>
            </a:r>
          </a:p>
        </p:txBody>
      </p:sp>
    </p:spTree>
    <p:extLst>
      <p:ext uri="{BB962C8B-B14F-4D97-AF65-F5344CB8AC3E}">
        <p14:creationId xmlns:p14="http://schemas.microsoft.com/office/powerpoint/2010/main" val="22488082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6C0102-0C65-B927-3531-330CAEC52850}"/>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C5EC7A7F-A22B-04D0-AF03-B68B48371DF9}"/>
              </a:ext>
            </a:extLst>
          </p:cNvPr>
          <p:cNvSpPr>
            <a:spLocks noGrp="1"/>
          </p:cNvSpPr>
          <p:nvPr>
            <p:ph type="title"/>
          </p:nvPr>
        </p:nvSpPr>
        <p:spPr/>
        <p:txBody>
          <a:bodyPr/>
          <a:lstStyle/>
          <a:p>
            <a:r>
              <a:rPr lang="en-GB" b="1">
                <a:solidFill>
                  <a:schemeClr val="bg1"/>
                </a:solidFill>
              </a:rPr>
              <a:t>Foundation Learning Pathways</a:t>
            </a:r>
          </a:p>
        </p:txBody>
      </p:sp>
      <p:sp>
        <p:nvSpPr>
          <p:cNvPr id="3" name="Content Placeholder 2">
            <a:extLst>
              <a:ext uri="{FF2B5EF4-FFF2-40B4-BE49-F238E27FC236}">
                <a16:creationId xmlns:a16="http://schemas.microsoft.com/office/drawing/2014/main" id="{1BAB14A9-885A-E780-BD8A-51D7E68541C5}"/>
              </a:ext>
            </a:extLst>
          </p:cNvPr>
          <p:cNvSpPr>
            <a:spLocks noGrp="1"/>
          </p:cNvSpPr>
          <p:nvPr>
            <p:ph idx="1"/>
          </p:nvPr>
        </p:nvSpPr>
        <p:spPr>
          <a:xfrm>
            <a:off x="3322622" y="1988589"/>
            <a:ext cx="8031178" cy="3977646"/>
          </a:xfrm>
        </p:spPr>
        <p:txBody>
          <a:bodyPr>
            <a:normAutofit lnSpcReduction="10000"/>
          </a:bodyPr>
          <a:lstStyle/>
          <a:p>
            <a:pPr marL="0" indent="0">
              <a:buFont typeface="Arial" panose="020B0604020202020204" pitchFamily="34" charset="0"/>
              <a:buNone/>
            </a:pPr>
            <a:r>
              <a:rPr lang="en-GB" sz="1900">
                <a:solidFill>
                  <a:schemeClr val="bg1"/>
                </a:solidFill>
              </a:rPr>
              <a:t>There are several different pathways throughout our Foundation Learning department, each are designed for different needs and different outcomes.</a:t>
            </a:r>
          </a:p>
          <a:p>
            <a:pPr marL="0" indent="0">
              <a:buFont typeface="Arial" panose="020B0604020202020204" pitchFamily="34" charset="0"/>
              <a:buNone/>
            </a:pPr>
            <a:endParaRPr lang="en-GB" sz="1900">
              <a:solidFill>
                <a:schemeClr val="bg1"/>
              </a:solidFill>
            </a:endParaRPr>
          </a:p>
          <a:p>
            <a:r>
              <a:rPr lang="en-GB" sz="1900">
                <a:solidFill>
                  <a:schemeClr val="bg1"/>
                </a:solidFill>
              </a:rPr>
              <a:t>Preparation for Adulthood</a:t>
            </a:r>
          </a:p>
          <a:p>
            <a:r>
              <a:rPr lang="en-GB" sz="1900">
                <a:solidFill>
                  <a:schemeClr val="bg1"/>
                </a:solidFill>
              </a:rPr>
              <a:t>Preparation for Life and Living</a:t>
            </a:r>
          </a:p>
          <a:p>
            <a:r>
              <a:rPr lang="en-GB" sz="1900">
                <a:solidFill>
                  <a:schemeClr val="bg1"/>
                </a:solidFill>
              </a:rPr>
              <a:t>Supported Internship</a:t>
            </a:r>
          </a:p>
          <a:p>
            <a:r>
              <a:rPr lang="en-GB" sz="1900">
                <a:solidFill>
                  <a:schemeClr val="bg1"/>
                </a:solidFill>
              </a:rPr>
              <a:t>Progression Pathways – Personal Development or Sector Pathways</a:t>
            </a:r>
          </a:p>
          <a:p>
            <a:r>
              <a:rPr lang="en-GB" sz="1900">
                <a:solidFill>
                  <a:schemeClr val="bg1"/>
                </a:solidFill>
              </a:rPr>
              <a:t>Pathway to Change</a:t>
            </a:r>
          </a:p>
          <a:p>
            <a:endParaRPr lang="en-GB" sz="1900">
              <a:solidFill>
                <a:schemeClr val="bg1"/>
              </a:solidFill>
            </a:endParaRPr>
          </a:p>
          <a:p>
            <a:pPr marL="0" indent="0">
              <a:buNone/>
            </a:pPr>
            <a:r>
              <a:rPr lang="en-GB" sz="1900">
                <a:solidFill>
                  <a:schemeClr val="bg1"/>
                </a:solidFill>
              </a:rPr>
              <a:t>Every learner’s needs are looked at on an individual basis, so if you are unsure which course will be right for your young person, we recommend getting in touch with the team so we can support you. </a:t>
            </a:r>
          </a:p>
          <a:p>
            <a:endParaRPr lang="en-GB">
              <a:solidFill>
                <a:schemeClr val="bg1"/>
              </a:solidFill>
            </a:endParaRPr>
          </a:p>
        </p:txBody>
      </p:sp>
    </p:spTree>
    <p:extLst>
      <p:ext uri="{BB962C8B-B14F-4D97-AF65-F5344CB8AC3E}">
        <p14:creationId xmlns:p14="http://schemas.microsoft.com/office/powerpoint/2010/main" val="3490144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FE1FFF-23A3-D93B-5144-1A89A1CD5F69}"/>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64311EDB-6341-A65F-F086-ED1BEBEBA68F}"/>
              </a:ext>
            </a:extLst>
          </p:cNvPr>
          <p:cNvSpPr>
            <a:spLocks noGrp="1"/>
          </p:cNvSpPr>
          <p:nvPr>
            <p:ph type="title"/>
          </p:nvPr>
        </p:nvSpPr>
        <p:spPr/>
        <p:txBody>
          <a:bodyPr/>
          <a:lstStyle/>
          <a:p>
            <a:r>
              <a:rPr lang="en-GB" b="1">
                <a:solidFill>
                  <a:schemeClr val="bg1"/>
                </a:solidFill>
              </a:rPr>
              <a:t>Transition to Foundation Learning</a:t>
            </a:r>
          </a:p>
        </p:txBody>
      </p:sp>
      <p:sp>
        <p:nvSpPr>
          <p:cNvPr id="3" name="Content Placeholder 2">
            <a:extLst>
              <a:ext uri="{FF2B5EF4-FFF2-40B4-BE49-F238E27FC236}">
                <a16:creationId xmlns:a16="http://schemas.microsoft.com/office/drawing/2014/main" id="{F8335CE9-7D9D-DD51-38E1-BEC4197A508B}"/>
              </a:ext>
            </a:extLst>
          </p:cNvPr>
          <p:cNvSpPr>
            <a:spLocks noGrp="1"/>
          </p:cNvSpPr>
          <p:nvPr>
            <p:ph idx="1"/>
          </p:nvPr>
        </p:nvSpPr>
        <p:spPr>
          <a:xfrm>
            <a:off x="3331675" y="1754062"/>
            <a:ext cx="8022125" cy="4438507"/>
          </a:xfrm>
        </p:spPr>
        <p:txBody>
          <a:bodyPr>
            <a:normAutofit/>
          </a:bodyPr>
          <a:lstStyle/>
          <a:p>
            <a:pPr marL="0" indent="0">
              <a:buNone/>
            </a:pPr>
            <a:r>
              <a:rPr lang="en-GB" sz="1800" b="1" u="sng">
                <a:solidFill>
                  <a:schemeClr val="bg1"/>
                </a:solidFill>
              </a:rPr>
              <a:t>Moving to college</a:t>
            </a:r>
          </a:p>
          <a:p>
            <a:pPr marL="0" indent="0">
              <a:buNone/>
            </a:pPr>
            <a:r>
              <a:rPr lang="en-GB" sz="1800">
                <a:solidFill>
                  <a:schemeClr val="bg1"/>
                </a:solidFill>
              </a:rPr>
              <a:t>We work closely with incoming students and school partners to ensure a smooth transition into Further Education. This could include; additional visits across a sustained period, curriculum exploration, opportunities to meet the team, library tours and visits to our canteen and café areas. </a:t>
            </a:r>
          </a:p>
          <a:p>
            <a:pPr marL="0" indent="0">
              <a:buNone/>
            </a:pPr>
            <a:endParaRPr lang="en-GB" sz="1800" b="1" u="sng">
              <a:solidFill>
                <a:schemeClr val="bg1"/>
              </a:solidFill>
            </a:endParaRPr>
          </a:p>
          <a:p>
            <a:pPr marL="0" indent="0">
              <a:buNone/>
            </a:pPr>
            <a:r>
              <a:rPr lang="en-GB" sz="1800" b="1" u="sng">
                <a:solidFill>
                  <a:schemeClr val="bg1"/>
                </a:solidFill>
              </a:rPr>
              <a:t>Buddy System</a:t>
            </a:r>
          </a:p>
          <a:p>
            <a:pPr marL="0" indent="0">
              <a:buNone/>
            </a:pPr>
            <a:r>
              <a:rPr lang="en-GB" sz="1800">
                <a:solidFill>
                  <a:schemeClr val="bg1"/>
                </a:solidFill>
              </a:rPr>
              <a:t>We operate a ‘buddy’ system for all new students. Enabling future students to connect with current students and form a bond with people who have been in the exact same position. </a:t>
            </a:r>
          </a:p>
          <a:p>
            <a:pPr marL="0" indent="0">
              <a:buNone/>
            </a:pPr>
            <a:endParaRPr lang="en-GB" sz="1800" b="1" u="sng">
              <a:solidFill>
                <a:schemeClr val="bg1"/>
              </a:solidFill>
            </a:endParaRPr>
          </a:p>
          <a:p>
            <a:pPr marL="0" indent="0">
              <a:buNone/>
            </a:pPr>
            <a:r>
              <a:rPr lang="en-GB" sz="1800" b="1" u="sng">
                <a:solidFill>
                  <a:schemeClr val="bg1"/>
                </a:solidFill>
              </a:rPr>
              <a:t>Early Integration</a:t>
            </a:r>
          </a:p>
          <a:p>
            <a:pPr marL="0" indent="0">
              <a:buNone/>
            </a:pPr>
            <a:r>
              <a:rPr lang="en-GB" sz="1800">
                <a:solidFill>
                  <a:schemeClr val="bg1"/>
                </a:solidFill>
              </a:rPr>
              <a:t>We thoroughly believe in transition and preparation for next steps, which results in early transition planning and visits.</a:t>
            </a:r>
          </a:p>
        </p:txBody>
      </p:sp>
    </p:spTree>
    <p:extLst>
      <p:ext uri="{BB962C8B-B14F-4D97-AF65-F5344CB8AC3E}">
        <p14:creationId xmlns:p14="http://schemas.microsoft.com/office/powerpoint/2010/main" val="18999108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6BF671D-49DA-620E-EBAC-166AB20A9B36}"/>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C683384C-B050-FC47-379E-6BDC7E140161}"/>
              </a:ext>
            </a:extLst>
          </p:cNvPr>
          <p:cNvSpPr>
            <a:spLocks noGrp="1"/>
          </p:cNvSpPr>
          <p:nvPr>
            <p:ph type="title"/>
          </p:nvPr>
        </p:nvSpPr>
        <p:spPr>
          <a:xfrm>
            <a:off x="684291" y="356072"/>
            <a:ext cx="10515600" cy="1325563"/>
          </a:xfrm>
        </p:spPr>
        <p:txBody>
          <a:bodyPr>
            <a:normAutofit/>
          </a:bodyPr>
          <a:lstStyle/>
          <a:p>
            <a:r>
              <a:rPr lang="en-GB" sz="4000" b="1">
                <a:solidFill>
                  <a:schemeClr val="bg1"/>
                </a:solidFill>
              </a:rPr>
              <a:t>Student Support Services at Yeovil College</a:t>
            </a:r>
          </a:p>
        </p:txBody>
      </p:sp>
      <p:sp>
        <p:nvSpPr>
          <p:cNvPr id="3" name="Content Placeholder 2">
            <a:extLst>
              <a:ext uri="{FF2B5EF4-FFF2-40B4-BE49-F238E27FC236}">
                <a16:creationId xmlns:a16="http://schemas.microsoft.com/office/drawing/2014/main" id="{1F14F862-1305-3A94-5772-5B482B6C2D4C}"/>
              </a:ext>
            </a:extLst>
          </p:cNvPr>
          <p:cNvSpPr>
            <a:spLocks noGrp="1"/>
          </p:cNvSpPr>
          <p:nvPr>
            <p:ph idx="1"/>
          </p:nvPr>
        </p:nvSpPr>
        <p:spPr>
          <a:xfrm>
            <a:off x="3340729" y="2037707"/>
            <a:ext cx="8040232" cy="4004807"/>
          </a:xfrm>
        </p:spPr>
        <p:txBody>
          <a:bodyPr>
            <a:normAutofit/>
          </a:bodyPr>
          <a:lstStyle/>
          <a:p>
            <a:pPr marL="0" indent="0">
              <a:buNone/>
            </a:pPr>
            <a:r>
              <a:rPr lang="en-GB" sz="1800">
                <a:solidFill>
                  <a:schemeClr val="bg1"/>
                </a:solidFill>
              </a:rPr>
              <a:t>We have a fantastic Student Support team here at Yeovil College, all our staff are trained and in place to support learners with any challenges they may face throughout their time with us. </a:t>
            </a:r>
          </a:p>
          <a:p>
            <a:pPr marL="0" indent="0">
              <a:buNone/>
            </a:pPr>
            <a:endParaRPr lang="en-GB" sz="1800">
              <a:solidFill>
                <a:schemeClr val="bg1"/>
              </a:solidFill>
            </a:endParaRPr>
          </a:p>
          <a:p>
            <a:pPr marL="0" indent="0">
              <a:buNone/>
            </a:pPr>
            <a:r>
              <a:rPr lang="en-GB" sz="1800">
                <a:solidFill>
                  <a:schemeClr val="bg1"/>
                </a:solidFill>
              </a:rPr>
              <a:t>Our team:</a:t>
            </a:r>
          </a:p>
          <a:p>
            <a:r>
              <a:rPr lang="en-GB" sz="1800">
                <a:solidFill>
                  <a:schemeClr val="bg1"/>
                </a:solidFill>
              </a:rPr>
              <a:t>Safeguarding Officers</a:t>
            </a:r>
          </a:p>
          <a:p>
            <a:r>
              <a:rPr lang="en-GB" sz="1800">
                <a:solidFill>
                  <a:schemeClr val="bg1"/>
                </a:solidFill>
              </a:rPr>
              <a:t>Pastoral Support Practitioners</a:t>
            </a:r>
            <a:endParaRPr lang="en-GB" sz="1800">
              <a:solidFill>
                <a:schemeClr val="bg1"/>
              </a:solidFill>
              <a:ea typeface="Calibri"/>
              <a:cs typeface="Calibri"/>
            </a:endParaRPr>
          </a:p>
          <a:p>
            <a:r>
              <a:rPr lang="en-GB" sz="1800">
                <a:solidFill>
                  <a:schemeClr val="bg1"/>
                </a:solidFill>
              </a:rPr>
              <a:t>Student Support Coordinator – supporting transitions and CLA learners</a:t>
            </a:r>
            <a:endParaRPr lang="en-GB" sz="1800">
              <a:solidFill>
                <a:schemeClr val="bg1"/>
              </a:solidFill>
              <a:ea typeface="Calibri"/>
              <a:cs typeface="Calibri"/>
            </a:endParaRPr>
          </a:p>
          <a:p>
            <a:r>
              <a:rPr lang="en-GB" sz="1800">
                <a:solidFill>
                  <a:schemeClr val="bg1"/>
                </a:solidFill>
              </a:rPr>
              <a:t>PSHE Tutor</a:t>
            </a:r>
            <a:endParaRPr lang="en-GB" sz="1800">
              <a:solidFill>
                <a:schemeClr val="bg1"/>
              </a:solidFill>
              <a:ea typeface="Calibri"/>
              <a:cs typeface="Calibri"/>
            </a:endParaRPr>
          </a:p>
          <a:p>
            <a:r>
              <a:rPr lang="en-GB" sz="1800">
                <a:solidFill>
                  <a:schemeClr val="bg1"/>
                </a:solidFill>
              </a:rPr>
              <a:t>Campus Support Responders (First Aid)</a:t>
            </a:r>
            <a:endParaRPr lang="en-GB" sz="1800">
              <a:solidFill>
                <a:schemeClr val="bg1"/>
              </a:solidFill>
              <a:ea typeface="Calibri"/>
              <a:cs typeface="Calibri"/>
            </a:endParaRPr>
          </a:p>
          <a:p>
            <a:r>
              <a:rPr lang="en-GB" sz="1800">
                <a:solidFill>
                  <a:schemeClr val="bg1"/>
                </a:solidFill>
              </a:rPr>
              <a:t>Associate Chaplain</a:t>
            </a:r>
          </a:p>
          <a:p>
            <a:endParaRPr lang="en-GB">
              <a:solidFill>
                <a:schemeClr val="bg1"/>
              </a:solidFill>
            </a:endParaRPr>
          </a:p>
        </p:txBody>
      </p:sp>
    </p:spTree>
    <p:extLst>
      <p:ext uri="{BB962C8B-B14F-4D97-AF65-F5344CB8AC3E}">
        <p14:creationId xmlns:p14="http://schemas.microsoft.com/office/powerpoint/2010/main" val="2793353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B6D65FC-5225-1F8B-5682-319ED46770AC}"/>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3255BBC0-A91F-6B71-F04E-E95A72F9501C}"/>
              </a:ext>
            </a:extLst>
          </p:cNvPr>
          <p:cNvSpPr>
            <a:spLocks noGrp="1"/>
          </p:cNvSpPr>
          <p:nvPr>
            <p:ph type="title"/>
          </p:nvPr>
        </p:nvSpPr>
        <p:spPr/>
        <p:txBody>
          <a:bodyPr/>
          <a:lstStyle/>
          <a:p>
            <a:r>
              <a:rPr lang="en-GB" b="1">
                <a:solidFill>
                  <a:schemeClr val="bg1"/>
                </a:solidFill>
              </a:rPr>
              <a:t>What We Do</a:t>
            </a:r>
          </a:p>
        </p:txBody>
      </p:sp>
      <p:sp>
        <p:nvSpPr>
          <p:cNvPr id="3" name="Content Placeholder 2">
            <a:extLst>
              <a:ext uri="{FF2B5EF4-FFF2-40B4-BE49-F238E27FC236}">
                <a16:creationId xmlns:a16="http://schemas.microsoft.com/office/drawing/2014/main" id="{93006B3A-F9FB-31C3-4A9B-D61D0C4493EC}"/>
              </a:ext>
            </a:extLst>
          </p:cNvPr>
          <p:cNvSpPr>
            <a:spLocks noGrp="1"/>
          </p:cNvSpPr>
          <p:nvPr>
            <p:ph idx="1"/>
          </p:nvPr>
        </p:nvSpPr>
        <p:spPr>
          <a:xfrm>
            <a:off x="3358836" y="1807518"/>
            <a:ext cx="7994964" cy="4511801"/>
          </a:xfrm>
        </p:spPr>
        <p:txBody>
          <a:bodyPr>
            <a:normAutofit fontScale="62500" lnSpcReduction="20000"/>
          </a:bodyPr>
          <a:lstStyle/>
          <a:p>
            <a:r>
              <a:rPr lang="en-GB" sz="2800">
                <a:solidFill>
                  <a:schemeClr val="bg1"/>
                </a:solidFill>
              </a:rPr>
              <a:t>Support with external agencies for families e.g. Family Intervention and Children’s Social Care, CAMHS, Virtual School.</a:t>
            </a:r>
            <a:endParaRPr lang="en-GB" sz="2800">
              <a:solidFill>
                <a:schemeClr val="bg1"/>
              </a:solidFill>
              <a:ea typeface="Calibri"/>
              <a:cs typeface="Calibri"/>
            </a:endParaRPr>
          </a:p>
          <a:p>
            <a:r>
              <a:rPr lang="en-GB" sz="2800">
                <a:solidFill>
                  <a:schemeClr val="bg1"/>
                </a:solidFill>
              </a:rPr>
              <a:t>Deliver tutorials across college – with a focus on Personal, Social, Health and Economic Topics. </a:t>
            </a:r>
            <a:endParaRPr lang="en-GB" sz="2800">
              <a:solidFill>
                <a:schemeClr val="bg1"/>
              </a:solidFill>
              <a:ea typeface="Calibri"/>
              <a:cs typeface="Calibri"/>
            </a:endParaRPr>
          </a:p>
          <a:p>
            <a:r>
              <a:rPr lang="en-GB" sz="2800" b="0" i="0">
                <a:solidFill>
                  <a:schemeClr val="bg1"/>
                </a:solidFill>
                <a:effectLst/>
                <a:ea typeface="Calibri"/>
                <a:cs typeface="Calibri"/>
              </a:rPr>
              <a:t>Create a vibrant student community where everyone has the opportunity to have their say and get involved through our Student Union, Student </a:t>
            </a:r>
            <a:r>
              <a:rPr lang="en-GB" sz="2800">
                <a:solidFill>
                  <a:schemeClr val="bg1"/>
                </a:solidFill>
                <a:ea typeface="Calibri"/>
                <a:cs typeface="Calibri"/>
              </a:rPr>
              <a:t>Ambassadors</a:t>
            </a:r>
            <a:r>
              <a:rPr lang="en-GB" sz="2800" b="0" i="0">
                <a:solidFill>
                  <a:schemeClr val="bg1"/>
                </a:solidFill>
                <a:effectLst/>
                <a:ea typeface="Calibri"/>
                <a:cs typeface="Calibri"/>
              </a:rPr>
              <a:t>, and Student Voice programmes.  </a:t>
            </a:r>
          </a:p>
          <a:p>
            <a:r>
              <a:rPr lang="en-GB" sz="2800">
                <a:solidFill>
                  <a:schemeClr val="bg1"/>
                </a:solidFill>
              </a:rPr>
              <a:t>We have a dedicated Safeguarding team in place to offer advice, support or make referrals for additional services that may be able to offer specialist help. </a:t>
            </a:r>
            <a:endParaRPr lang="en-GB" sz="2800">
              <a:solidFill>
                <a:schemeClr val="bg1"/>
              </a:solidFill>
              <a:ea typeface="Calibri"/>
              <a:cs typeface="Calibri"/>
            </a:endParaRPr>
          </a:p>
          <a:p>
            <a:r>
              <a:rPr lang="en-GB" sz="2800">
                <a:solidFill>
                  <a:schemeClr val="bg1"/>
                </a:solidFill>
              </a:rPr>
              <a:t>We offer pastoral support to any learners requiring extra help to enable them to engage fully with their learning. This can be 1-1 support or in small groups for targeted support around bereavement, wellbeing, faith, LGBTQIA+ or Young Carers. </a:t>
            </a:r>
            <a:endParaRPr lang="en-GB" sz="2800">
              <a:solidFill>
                <a:schemeClr val="bg1"/>
              </a:solidFill>
              <a:ea typeface="Calibri"/>
              <a:cs typeface="Calibri"/>
            </a:endParaRPr>
          </a:p>
          <a:p>
            <a:r>
              <a:rPr lang="en-GB" sz="2800" b="0" i="0">
                <a:solidFill>
                  <a:schemeClr val="bg1"/>
                </a:solidFill>
                <a:effectLst/>
                <a:ea typeface="Calibri"/>
                <a:cs typeface="Calibri"/>
              </a:rPr>
              <a:t>Work with our Student Assistance Programme to ensure that learners have 24/7 access to support and online counselling opportunities.  </a:t>
            </a:r>
            <a:endParaRPr lang="en-GB" sz="2800">
              <a:solidFill>
                <a:schemeClr val="bg1"/>
              </a:solidFill>
              <a:ea typeface="Calibri"/>
              <a:cs typeface="Calibri"/>
            </a:endParaRPr>
          </a:p>
          <a:p>
            <a:r>
              <a:rPr lang="en-GB" sz="2800">
                <a:solidFill>
                  <a:schemeClr val="bg1"/>
                </a:solidFill>
              </a:rPr>
              <a:t>Sexual Health Service (SWISH) and Eating Disorder Support (SWEDA) accommodating fortnightly clinics at the college.</a:t>
            </a:r>
            <a:endParaRPr lang="en-GB" sz="2800">
              <a:solidFill>
                <a:schemeClr val="bg1"/>
              </a:solidFill>
              <a:ea typeface="Calibri"/>
              <a:cs typeface="Calibri"/>
            </a:endParaRPr>
          </a:p>
        </p:txBody>
      </p:sp>
    </p:spTree>
    <p:extLst>
      <p:ext uri="{BB962C8B-B14F-4D97-AF65-F5344CB8AC3E}">
        <p14:creationId xmlns:p14="http://schemas.microsoft.com/office/powerpoint/2010/main" val="20463297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6838EC9-8F66-C529-D816-17E5D04B7478}"/>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15048792-25EB-DBD7-8221-A007BF64DC40}"/>
              </a:ext>
            </a:extLst>
          </p:cNvPr>
          <p:cNvSpPr>
            <a:spLocks noGrp="1"/>
          </p:cNvSpPr>
          <p:nvPr>
            <p:ph type="title"/>
          </p:nvPr>
        </p:nvSpPr>
        <p:spPr>
          <a:xfrm>
            <a:off x="711452" y="337966"/>
            <a:ext cx="10515600" cy="1325563"/>
          </a:xfrm>
        </p:spPr>
        <p:txBody>
          <a:bodyPr>
            <a:normAutofit/>
          </a:bodyPr>
          <a:lstStyle/>
          <a:p>
            <a:r>
              <a:rPr lang="en-GB" sz="3600" b="1">
                <a:solidFill>
                  <a:schemeClr val="bg1"/>
                </a:solidFill>
              </a:rPr>
              <a:t>Child Looked After or Personal Education Plans</a:t>
            </a:r>
          </a:p>
        </p:txBody>
      </p:sp>
      <p:sp>
        <p:nvSpPr>
          <p:cNvPr id="3" name="Content Placeholder 2">
            <a:extLst>
              <a:ext uri="{FF2B5EF4-FFF2-40B4-BE49-F238E27FC236}">
                <a16:creationId xmlns:a16="http://schemas.microsoft.com/office/drawing/2014/main" id="{3BC36334-E847-F02A-965A-78F6688120A3}"/>
              </a:ext>
            </a:extLst>
          </p:cNvPr>
          <p:cNvSpPr>
            <a:spLocks noGrp="1"/>
          </p:cNvSpPr>
          <p:nvPr>
            <p:ph idx="1"/>
          </p:nvPr>
        </p:nvSpPr>
        <p:spPr>
          <a:xfrm>
            <a:off x="3367887" y="2070068"/>
            <a:ext cx="7985911" cy="3859951"/>
          </a:xfrm>
        </p:spPr>
        <p:txBody>
          <a:bodyPr>
            <a:normAutofit/>
          </a:bodyPr>
          <a:lstStyle/>
          <a:p>
            <a:pPr marL="0" indent="0">
              <a:buNone/>
            </a:pPr>
            <a:r>
              <a:rPr lang="en-GB" sz="2000">
                <a:solidFill>
                  <a:schemeClr val="bg1"/>
                </a:solidFill>
              </a:rPr>
              <a:t>We are the main point of contact for any learner who is a Child Looked After (CLA) or has a Personal Education Plan (PEP).</a:t>
            </a:r>
          </a:p>
          <a:p>
            <a:pPr marL="0" indent="0">
              <a:buNone/>
            </a:pPr>
            <a:endParaRPr lang="en-GB" sz="2000">
              <a:solidFill>
                <a:schemeClr val="bg1"/>
              </a:solidFill>
            </a:endParaRPr>
          </a:p>
          <a:p>
            <a:r>
              <a:rPr lang="en-GB" sz="2000">
                <a:solidFill>
                  <a:schemeClr val="bg1"/>
                </a:solidFill>
              </a:rPr>
              <a:t>We work closely with our SENDCo to ensure that any learners with an EHCP that may also be either a child looked after (CLA), on a child protection plan or child in need plan, have all the support in place that they need.</a:t>
            </a:r>
          </a:p>
          <a:p>
            <a:r>
              <a:rPr lang="en-GB" sz="2000">
                <a:solidFill>
                  <a:schemeClr val="bg1"/>
                </a:solidFill>
              </a:rPr>
              <a:t>Any learners that are a CLA, will have a main link at the college. Our main link is Richard Watson, who will work with the learner and curriculum staff to ensure that PEPs are up to date and relevant to share with the Local Authority.</a:t>
            </a:r>
            <a:endParaRPr lang="en-GB" sz="2000">
              <a:solidFill>
                <a:schemeClr val="bg1"/>
              </a:solidFill>
              <a:ea typeface="Calibri"/>
              <a:cs typeface="Calibri"/>
            </a:endParaRPr>
          </a:p>
          <a:p>
            <a:endParaRPr lang="en-GB">
              <a:solidFill>
                <a:schemeClr val="bg1"/>
              </a:solidFill>
            </a:endParaRPr>
          </a:p>
        </p:txBody>
      </p:sp>
    </p:spTree>
    <p:extLst>
      <p:ext uri="{BB962C8B-B14F-4D97-AF65-F5344CB8AC3E}">
        <p14:creationId xmlns:p14="http://schemas.microsoft.com/office/powerpoint/2010/main" val="26418507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BA98108-19F2-E4A5-D590-A31A6F4B2ADC}"/>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0B184F4-6135-EBD5-D567-91DFD739E74F}"/>
              </a:ext>
            </a:extLst>
          </p:cNvPr>
          <p:cNvSpPr>
            <a:spLocks noGrp="1"/>
          </p:cNvSpPr>
          <p:nvPr>
            <p:ph type="title"/>
          </p:nvPr>
        </p:nvSpPr>
        <p:spPr>
          <a:xfrm>
            <a:off x="838200" y="243673"/>
            <a:ext cx="10515600" cy="1325563"/>
          </a:xfrm>
        </p:spPr>
        <p:txBody>
          <a:bodyPr>
            <a:normAutofit/>
          </a:bodyPr>
          <a:lstStyle/>
          <a:p>
            <a:r>
              <a:rPr lang="en-GB" sz="4000" b="1">
                <a:solidFill>
                  <a:schemeClr val="bg1"/>
                </a:solidFill>
                <a:ea typeface="Calibri"/>
                <a:cs typeface="Calibri"/>
              </a:rPr>
              <a:t>What to do if a learner needs support? </a:t>
            </a:r>
            <a:endParaRPr lang="en-GB" sz="4000">
              <a:solidFill>
                <a:schemeClr val="bg1"/>
              </a:solidFill>
            </a:endParaRPr>
          </a:p>
        </p:txBody>
      </p:sp>
      <p:sp>
        <p:nvSpPr>
          <p:cNvPr id="3" name="Content Placeholder 2">
            <a:extLst>
              <a:ext uri="{FF2B5EF4-FFF2-40B4-BE49-F238E27FC236}">
                <a16:creationId xmlns:a16="http://schemas.microsoft.com/office/drawing/2014/main" id="{54C310EB-9023-264B-D512-DE07942FF637}"/>
              </a:ext>
            </a:extLst>
          </p:cNvPr>
          <p:cNvSpPr>
            <a:spLocks noGrp="1"/>
          </p:cNvSpPr>
          <p:nvPr>
            <p:ph idx="1"/>
          </p:nvPr>
        </p:nvSpPr>
        <p:spPr>
          <a:xfrm>
            <a:off x="3250193" y="1448555"/>
            <a:ext cx="8772809" cy="4944732"/>
          </a:xfrm>
        </p:spPr>
        <p:txBody>
          <a:bodyPr>
            <a:normAutofit/>
          </a:bodyPr>
          <a:lstStyle/>
          <a:p>
            <a:pPr marL="0" indent="0">
              <a:lnSpc>
                <a:spcPct val="120000"/>
              </a:lnSpc>
              <a:buNone/>
            </a:pPr>
            <a:r>
              <a:rPr lang="en-GB" sz="1400" b="1" u="sng">
                <a:solidFill>
                  <a:schemeClr val="bg1"/>
                </a:solidFill>
              </a:rPr>
              <a:t>Before joining college</a:t>
            </a:r>
            <a:endParaRPr lang="en-US" sz="1400">
              <a:ea typeface="Calibri" panose="020F0502020204030204"/>
              <a:cs typeface="Calibri" panose="020F0502020204030204"/>
            </a:endParaRPr>
          </a:p>
          <a:p>
            <a:pPr marL="0" indent="0">
              <a:lnSpc>
                <a:spcPct val="120000"/>
              </a:lnSpc>
              <a:buNone/>
            </a:pPr>
            <a:r>
              <a:rPr lang="en-GB" sz="1400">
                <a:solidFill>
                  <a:schemeClr val="bg1"/>
                </a:solidFill>
              </a:rPr>
              <a:t>Prior to joining, we work closely with our school partners to ensure that any learners who will require support are identified, allowing us to plan the right resources and support for their September start. This may include Additional Transition Visits from Easter onwards and throughout the Summer Holidays. </a:t>
            </a:r>
            <a:endParaRPr lang="en-GB" sz="1400" b="1" u="sng">
              <a:solidFill>
                <a:schemeClr val="bg1"/>
              </a:solidFill>
            </a:endParaRPr>
          </a:p>
          <a:p>
            <a:pPr marL="0" indent="0">
              <a:lnSpc>
                <a:spcPct val="120000"/>
              </a:lnSpc>
              <a:buNone/>
            </a:pPr>
            <a:r>
              <a:rPr lang="en-GB" sz="1400" b="1" u="sng">
                <a:solidFill>
                  <a:schemeClr val="bg1"/>
                </a:solidFill>
              </a:rPr>
              <a:t>At college</a:t>
            </a:r>
            <a:endParaRPr lang="en-GB" sz="1400" b="1" u="sng">
              <a:solidFill>
                <a:schemeClr val="bg1"/>
              </a:solidFill>
              <a:cs typeface="Calibri" panose="020F0502020204030204"/>
            </a:endParaRPr>
          </a:p>
          <a:p>
            <a:pPr marL="0" indent="0">
              <a:lnSpc>
                <a:spcPct val="120000"/>
              </a:lnSpc>
              <a:buNone/>
            </a:pPr>
            <a:r>
              <a:rPr lang="en-GB" sz="1400">
                <a:solidFill>
                  <a:schemeClr val="bg1"/>
                </a:solidFill>
              </a:rPr>
              <a:t>Once at college, learners can self-refer for pastoral support through a QR code, or via visiting the office and speaking with one of the team.</a:t>
            </a:r>
            <a:endParaRPr lang="en-GB" sz="1400" b="1" u="sng">
              <a:solidFill>
                <a:schemeClr val="bg1"/>
              </a:solidFill>
            </a:endParaRPr>
          </a:p>
          <a:p>
            <a:pPr marL="0" indent="0">
              <a:lnSpc>
                <a:spcPct val="120000"/>
              </a:lnSpc>
              <a:buNone/>
            </a:pPr>
            <a:r>
              <a:rPr lang="en-GB" sz="1400" b="1" u="sng">
                <a:solidFill>
                  <a:schemeClr val="bg1"/>
                </a:solidFill>
              </a:rPr>
              <a:t>Additional Transition</a:t>
            </a:r>
            <a:endParaRPr lang="en-GB" sz="1400" b="1" u="sng">
              <a:solidFill>
                <a:schemeClr val="bg1"/>
              </a:solidFill>
              <a:ea typeface="Calibri" panose="020F0502020204030204"/>
              <a:cs typeface="Calibri" panose="020F0502020204030204"/>
            </a:endParaRPr>
          </a:p>
          <a:p>
            <a:pPr marL="0" indent="0">
              <a:lnSpc>
                <a:spcPct val="120000"/>
              </a:lnSpc>
              <a:buNone/>
            </a:pPr>
            <a:r>
              <a:rPr lang="en-GB" sz="1400">
                <a:solidFill>
                  <a:schemeClr val="bg1"/>
                </a:solidFill>
              </a:rPr>
              <a:t>We can support with additional transition packages between leaving school and joining college. This may include; visits from as Early as Easter and throughout the summer holidays to get used to the campus and new surroundings. They have the opportunity to meet and begin building a relationship with one of the pastoral team so that there is a key member of staff to support them from September onwards. </a:t>
            </a:r>
          </a:p>
          <a:p>
            <a:pPr marL="0" indent="0">
              <a:lnSpc>
                <a:spcPct val="120000"/>
              </a:lnSpc>
              <a:buNone/>
            </a:pPr>
            <a:r>
              <a:rPr lang="en-GB" sz="1400">
                <a:solidFill>
                  <a:schemeClr val="bg1"/>
                </a:solidFill>
              </a:rPr>
              <a:t>For more information on this please contact:</a:t>
            </a:r>
            <a:endParaRPr lang="en-GB" sz="1400">
              <a:solidFill>
                <a:schemeClr val="bg1"/>
              </a:solidFill>
              <a:ea typeface="Calibri" panose="020F0502020204030204"/>
              <a:cs typeface="Calibri" panose="020F0502020204030204"/>
            </a:endParaRPr>
          </a:p>
          <a:p>
            <a:pPr>
              <a:lnSpc>
                <a:spcPct val="120000"/>
              </a:lnSpc>
            </a:pPr>
            <a:r>
              <a:rPr lang="en-GB" sz="1400">
                <a:solidFill>
                  <a:schemeClr val="bg1"/>
                </a:solidFill>
              </a:rPr>
              <a:t>Tina Callow – Head of Student Support and Designated Safeguarding Lead – </a:t>
            </a:r>
            <a:r>
              <a:rPr lang="en-GB" sz="1400">
                <a:solidFill>
                  <a:schemeClr val="bg1"/>
                </a:solidFill>
                <a:hlinkClick r:id="rId3">
                  <a:extLst>
                    <a:ext uri="{A12FA001-AC4F-418D-AE19-62706E023703}">
                      <ahyp:hlinkClr xmlns:ahyp="http://schemas.microsoft.com/office/drawing/2018/hyperlinkcolor" val="tx"/>
                    </a:ext>
                  </a:extLst>
                </a:hlinkClick>
              </a:rPr>
              <a:t>Tina.Callow@yeovil.ac.uk</a:t>
            </a:r>
            <a:endParaRPr lang="en-GB" sz="1400">
              <a:solidFill>
                <a:schemeClr val="bg1"/>
              </a:solidFill>
              <a:ea typeface="Calibri" panose="020F0502020204030204"/>
              <a:cs typeface="Calibri" panose="020F0502020204030204"/>
            </a:endParaRPr>
          </a:p>
          <a:p>
            <a:pPr>
              <a:lnSpc>
                <a:spcPct val="120000"/>
              </a:lnSpc>
            </a:pPr>
            <a:r>
              <a:rPr lang="en-GB" sz="1400">
                <a:solidFill>
                  <a:schemeClr val="bg1"/>
                </a:solidFill>
              </a:rPr>
              <a:t>Richard Watson – Student Support Coordinator &amp; Designation CLA &amp; PEP Link – </a:t>
            </a:r>
            <a:r>
              <a:rPr lang="en-GB" sz="1400">
                <a:solidFill>
                  <a:schemeClr val="bg1"/>
                </a:solidFill>
                <a:hlinkClick r:id="rId4">
                  <a:extLst>
                    <a:ext uri="{A12FA001-AC4F-418D-AE19-62706E023703}">
                      <ahyp:hlinkClr xmlns:ahyp="http://schemas.microsoft.com/office/drawing/2018/hyperlinkcolor" val="tx"/>
                    </a:ext>
                  </a:extLst>
                </a:hlinkClick>
              </a:rPr>
              <a:t>Richard.Watson@yeovil.ac.uk</a:t>
            </a:r>
            <a:r>
              <a:rPr lang="en-GB" sz="1400">
                <a:solidFill>
                  <a:schemeClr val="bg1"/>
                </a:solidFill>
              </a:rPr>
              <a:t> </a:t>
            </a:r>
            <a:endParaRPr lang="en-GB" sz="1400">
              <a:solidFill>
                <a:schemeClr val="bg1"/>
              </a:solidFill>
              <a:ea typeface="Calibri" panose="020F0502020204030204"/>
              <a:cs typeface="Calibri" panose="020F0502020204030204"/>
            </a:endParaRPr>
          </a:p>
        </p:txBody>
      </p:sp>
    </p:spTree>
    <p:extLst>
      <p:ext uri="{BB962C8B-B14F-4D97-AF65-F5344CB8AC3E}">
        <p14:creationId xmlns:p14="http://schemas.microsoft.com/office/powerpoint/2010/main" val="18482339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alendar with numbers and date&#10;&#10;AI-generated content may be incorrect.">
            <a:extLst>
              <a:ext uri="{FF2B5EF4-FFF2-40B4-BE49-F238E27FC236}">
                <a16:creationId xmlns:a16="http://schemas.microsoft.com/office/drawing/2014/main" id="{E0340CD8-5B5F-2A74-9A6D-956B786D1C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187838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7B1AFAA0A16F441ABFDA84100DDFC62" ma:contentTypeVersion="21" ma:contentTypeDescription="Create a new document." ma:contentTypeScope="" ma:versionID="f99ebdd318c183673bc1f996552643b3">
  <xsd:schema xmlns:xsd="http://www.w3.org/2001/XMLSchema" xmlns:xs="http://www.w3.org/2001/XMLSchema" xmlns:p="http://schemas.microsoft.com/office/2006/metadata/properties" xmlns:ns1="http://schemas.microsoft.com/sharepoint/v3" xmlns:ns2="f3fb13d8-758b-4565-8cdc-3056ed14f915" xmlns:ns3="ee830cf6-44b2-4a65-8ecd-ce568e2c4013" targetNamespace="http://schemas.microsoft.com/office/2006/metadata/properties" ma:root="true" ma:fieldsID="3d7cdb9ecb1a7f5481206cd2b67858b1" ns1:_="" ns2:_="" ns3:_="">
    <xsd:import namespace="http://schemas.microsoft.com/sharepoint/v3"/>
    <xsd:import namespace="f3fb13d8-758b-4565-8cdc-3056ed14f915"/>
    <xsd:import namespace="ee830cf6-44b2-4a65-8ecd-ce568e2c401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Hyperlink" minOccurs="0"/>
                <xsd:element ref="ns2:MediaServiceObjectDetectorVersions" minOccurs="0"/>
                <xsd:element ref="ns1:_ip_UnifiedCompliancePolicyProperties" minOccurs="0"/>
                <xsd:element ref="ns1:_ip_UnifiedCompliancePolicyUIAc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3fb13d8-758b-4565-8cdc-3056ed14f91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ec29d5c-c11d-4ccf-a209-ac11bff93a6b" ma:termSetId="09814cd3-568e-fe90-9814-8d621ff8fb84" ma:anchorId="fba54fb3-c3e1-fe81-a776-ca4b69148c4d" ma:open="true" ma:isKeyword="false">
      <xsd:complexType>
        <xsd:sequence>
          <xsd:element ref="pc:Terms" minOccurs="0" maxOccurs="1"/>
        </xsd:sequence>
      </xsd:complexType>
    </xsd:element>
    <xsd:element name="Hyperlink" ma:index="24" nillable="true" ma:displayName="Hyperlink" ma:format="Hyperlink" ma:internalName="Hyperlink">
      <xsd:complexType>
        <xsd:complexContent>
          <xsd:extension base="dms:URL">
            <xsd:sequence>
              <xsd:element name="Url" type="dms:ValidUrl" minOccurs="0" nillable="true"/>
              <xsd:element name="Description" type="xsd:string" nillable="true"/>
            </xsd:sequence>
          </xsd:extension>
        </xsd:complexContent>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e830cf6-44b2-4a65-8ecd-ce568e2c40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9216122-84e8-4eed-b855-2116b6e34e96}" ma:internalName="TaxCatchAll" ma:showField="CatchAllData" ma:web="ee830cf6-44b2-4a65-8ecd-ce568e2c401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CatchAll xmlns="ee830cf6-44b2-4a65-8ecd-ce568e2c4013" xsi:nil="true"/>
    <lcf76f155ced4ddcb4097134ff3c332f xmlns="f3fb13d8-758b-4565-8cdc-3056ed14f915">
      <Terms xmlns="http://schemas.microsoft.com/office/infopath/2007/PartnerControls"/>
    </lcf76f155ced4ddcb4097134ff3c332f>
    <_ip_UnifiedCompliancePolicyProperties xmlns="http://schemas.microsoft.com/sharepoint/v3" xsi:nil="true"/>
    <Hyperlink xmlns="f3fb13d8-758b-4565-8cdc-3056ed14f915">
      <Url xsi:nil="true"/>
      <Description xsi:nil="true"/>
    </Hyperlink>
  </documentManagement>
</p:properties>
</file>

<file path=customXml/itemProps1.xml><?xml version="1.0" encoding="utf-8"?>
<ds:datastoreItem xmlns:ds="http://schemas.openxmlformats.org/officeDocument/2006/customXml" ds:itemID="{BF1FABEC-AED0-4094-A9BC-4126245FFD7F}">
  <ds:schemaRefs>
    <ds:schemaRef ds:uri="http://schemas.microsoft.com/sharepoint/v3/contenttype/forms"/>
  </ds:schemaRefs>
</ds:datastoreItem>
</file>

<file path=customXml/itemProps2.xml><?xml version="1.0" encoding="utf-8"?>
<ds:datastoreItem xmlns:ds="http://schemas.openxmlformats.org/officeDocument/2006/customXml" ds:itemID="{46E12837-FEDE-40B2-AFD7-9C97E7D4026C}">
  <ds:schemaRefs>
    <ds:schemaRef ds:uri="ee830cf6-44b2-4a65-8ecd-ce568e2c4013"/>
    <ds:schemaRef ds:uri="f3fb13d8-758b-4565-8cdc-3056ed14f91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86167AE1-8882-44F5-AC30-B5D4600FACF1}">
  <ds:schemaRefs>
    <ds:schemaRef ds:uri="ee830cf6-44b2-4a65-8ecd-ce568e2c4013"/>
    <ds:schemaRef ds:uri="f3fb13d8-758b-4565-8cdc-3056ed14f915"/>
    <ds:schemaRef ds:uri="http://schemas.microsoft.com/office/2006/metadata/properties"/>
    <ds:schemaRef ds:uri="http://schemas.microsoft.com/office/infopath/2007/PartnerControls"/>
    <ds:schemaRef ds:uri="http://schemas.microsoft.com/sharepoint/v3"/>
  </ds:schemaRefs>
</ds:datastoreItem>
</file>

<file path=docProps/app.xml><?xml version="1.0" encoding="utf-8"?>
<Properties xmlns="http://schemas.openxmlformats.org/officeDocument/2006/extended-properties" xmlns:vt="http://schemas.openxmlformats.org/officeDocument/2006/docPropsVTypes">
  <TotalTime>0</TotalTime>
  <Words>1695</Words>
  <Application>Microsoft Office PowerPoint</Application>
  <PresentationFormat>Widescreen</PresentationFormat>
  <Paragraphs>185</Paragraphs>
  <Slides>15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Aptos</vt:lpstr>
      <vt:lpstr>Aptos Display</vt:lpstr>
      <vt:lpstr>Arial</vt:lpstr>
      <vt:lpstr>Calibri</vt:lpstr>
      <vt:lpstr>Segoe UI</vt:lpstr>
      <vt:lpstr>Wingdings</vt:lpstr>
      <vt:lpstr>Office Theme</vt:lpstr>
      <vt:lpstr>PowerPoint Presentation</vt:lpstr>
      <vt:lpstr>PowerPoint Presentation</vt:lpstr>
      <vt:lpstr>SEND Team (Assess – Plan – DO – Review): from application onwards​</vt:lpstr>
      <vt:lpstr>Frequently Asked Questions</vt:lpstr>
      <vt:lpstr>Application Process</vt:lpstr>
      <vt:lpstr>Our Spaces</vt:lpstr>
      <vt:lpstr>The Thrive Approach</vt:lpstr>
      <vt:lpstr>Our Learners</vt:lpstr>
      <vt:lpstr>Foundation Learning Pathways</vt:lpstr>
      <vt:lpstr>Transition to Foundation Learning</vt:lpstr>
      <vt:lpstr>Student Support Services at Yeovil College</vt:lpstr>
      <vt:lpstr>What We Do</vt:lpstr>
      <vt:lpstr>Child Looked After or Personal Education Plans</vt:lpstr>
      <vt:lpstr>What to do if a learner needs support?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Ellie Miller</dc:creator>
  <cp:lastModifiedBy>Ellie Miller</cp:lastModifiedBy>
  <cp:revision>2</cp:revision>
  <dcterms:created xsi:type="dcterms:W3CDTF">2025-03-04T11:19:22Z</dcterms:created>
  <dcterms:modified xsi:type="dcterms:W3CDTF">2025-03-26T09:44:40Z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0x010100D7B1AFAA0A16F441ABFDA84100DDFC62</vt:lpwstr>
  </property>
  <property fmtid="{D5CDD505-2E9C-101B-9397-08002B2CF9AE}" pid="3" name="MediaServiceImageTags">
    <vt:lpwstr/>
  </property>
</Properties>
</file>